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oleObject" PartName="/ppt/embeddings/oleObject3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drawingml.chartshapes+xml" PartName="/ppt/drawings/drawing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y="6858000" cx="12192000"/>
  <p:notesSz cx="6858000" cy="9144000"/>
  <p:embeddedFontLst>
    <p:embeddedFont>
      <p:font typeface="Arial Narrow"/>
      <p:regular r:id="rId106"/>
      <p:bold r:id="rId107"/>
      <p:italic r:id="rId108"/>
      <p:boldItalic r:id="rId109"/>
    </p:embeddedFont>
    <p:embeddedFont>
      <p:font typeface="Tahoma"/>
      <p:regular r:id="rId110"/>
      <p:bold r:id="rId111"/>
    </p:embeddedFont>
    <p:embeddedFont>
      <p:font typeface="Quattrocento Sans"/>
      <p:regular r:id="rId112"/>
      <p:bold r:id="rId113"/>
      <p:italic r:id="rId114"/>
      <p:boldItalic r:id="rId115"/>
    </p:embeddedFont>
    <p:embeddedFont>
      <p:font typeface="Arial Black"/>
      <p:regular r:id="rId1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7" roundtripDataSignature="AMtx7mjH51vAj+irX96GQmOidIBjAaF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ArialNarrow-bold.fntdata"/><Relationship Id="rId106" Type="http://schemas.openxmlformats.org/officeDocument/2006/relationships/font" Target="fonts/ArialNarrow-regular.fntdata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ArialNarrow-boldItalic.fntdata"/><Relationship Id="rId108" Type="http://schemas.openxmlformats.org/officeDocument/2006/relationships/font" Target="fonts/ArialNarrow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7" Type="http://customschemas.google.com/relationships/presentationmetadata" Target="metadata"/><Relationship Id="rId116" Type="http://schemas.openxmlformats.org/officeDocument/2006/relationships/font" Target="fonts/ArialBlack-regular.fntdata"/><Relationship Id="rId115" Type="http://schemas.openxmlformats.org/officeDocument/2006/relationships/font" Target="fonts/QuattrocentoSans-boldItalic.fntdata"/><Relationship Id="rId15" Type="http://schemas.openxmlformats.org/officeDocument/2006/relationships/slide" Target="slides/slide11.xml"/><Relationship Id="rId110" Type="http://schemas.openxmlformats.org/officeDocument/2006/relationships/font" Target="fonts/Tahoma-regular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QuattrocentoSans-italic.fntdata"/><Relationship Id="rId18" Type="http://schemas.openxmlformats.org/officeDocument/2006/relationships/slide" Target="slides/slide14.xml"/><Relationship Id="rId113" Type="http://schemas.openxmlformats.org/officeDocument/2006/relationships/font" Target="fonts/QuattrocentoSans-bold.fntdata"/><Relationship Id="rId112" Type="http://schemas.openxmlformats.org/officeDocument/2006/relationships/font" Target="fonts/QuattrocentoSans-regular.fntdata"/><Relationship Id="rId111" Type="http://schemas.openxmlformats.org/officeDocument/2006/relationships/font" Target="fonts/Tahoma-bold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Ocatanaje nafta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Hoja1!$A$4:$A$19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Hoja1!$B$4:$B$19</c:f>
              <c:numCache>
                <c:formatCode>General</c:formatCode>
                <c:ptCount val="1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  <c:pt idx="6">
                  <c:v>97</c:v>
                </c:pt>
                <c:pt idx="7">
                  <c:v>97</c:v>
                </c:pt>
                <c:pt idx="8">
                  <c:v>97</c:v>
                </c:pt>
                <c:pt idx="9">
                  <c:v>97</c:v>
                </c:pt>
                <c:pt idx="10">
                  <c:v>97</c:v>
                </c:pt>
                <c:pt idx="11">
                  <c:v>97</c:v>
                </c:pt>
                <c:pt idx="12">
                  <c:v>97</c:v>
                </c:pt>
                <c:pt idx="13">
                  <c:v>97</c:v>
                </c:pt>
                <c:pt idx="14">
                  <c:v>97</c:v>
                </c:pt>
                <c:pt idx="15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3F-4952-8226-73574C790D2A}"/>
            </c:ext>
          </c:extLst>
        </c:ser>
        <c:ser>
          <c:idx val="1"/>
          <c:order val="1"/>
          <c:spPr>
            <a:ln w="19050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Hoja1!$A$4:$A$19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Hoja1!$D$4:$D$19</c:f>
              <c:numCache>
                <c:formatCode>General</c:formatCode>
                <c:ptCount val="16"/>
                <c:pt idx="0">
                  <c:v>97.427913553436937</c:v>
                </c:pt>
                <c:pt idx="1">
                  <c:v>97.39199341495501</c:v>
                </c:pt>
                <c:pt idx="2">
                  <c:v>97.494466584681334</c:v>
                </c:pt>
                <c:pt idx="3">
                  <c:v>97.451407172998131</c:v>
                </c:pt>
                <c:pt idx="4">
                  <c:v>97.326957228681778</c:v>
                </c:pt>
                <c:pt idx="5">
                  <c:v>97.316718264813602</c:v>
                </c:pt>
                <c:pt idx="6">
                  <c:v>97.325623117604579</c:v>
                </c:pt>
                <c:pt idx="7">
                  <c:v>97.494354519045203</c:v>
                </c:pt>
                <c:pt idx="8">
                  <c:v>97.442693608226378</c:v>
                </c:pt>
                <c:pt idx="9">
                  <c:v>97.390659043066094</c:v>
                </c:pt>
                <c:pt idx="10">
                  <c:v>97.408381728100721</c:v>
                </c:pt>
                <c:pt idx="11">
                  <c:v>97.354356712517244</c:v>
                </c:pt>
                <c:pt idx="12">
                  <c:v>97.443815823504579</c:v>
                </c:pt>
                <c:pt idx="13">
                  <c:v>97.474617744183377</c:v>
                </c:pt>
                <c:pt idx="14">
                  <c:v>97.394899277067623</c:v>
                </c:pt>
                <c:pt idx="15">
                  <c:v>97.350127176650105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3F-4952-8226-73574C790D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199816"/>
        <c:axId val="635190304"/>
      </c:scatterChart>
      <c:valAx>
        <c:axId val="63519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5190304"/>
        <c:crosses val="autoZero"/>
        <c:crossBetween val="midCat"/>
      </c:valAx>
      <c:valAx>
        <c:axId val="635190304"/>
        <c:scaling>
          <c:orientation val="minMax"/>
          <c:max val="100"/>
          <c:min val="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5199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Ocatanaje nafta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9.1321090109484693E-2"/>
          <c:y val="0.10574597726005949"/>
          <c:w val="0.83786497517047376"/>
          <c:h val="0.7191951626609324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Hoja1!$A$4:$A$19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Hoja1!$B$4:$B$19</c:f>
              <c:numCache>
                <c:formatCode>General</c:formatCode>
                <c:ptCount val="1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  <c:pt idx="6">
                  <c:v>97</c:v>
                </c:pt>
                <c:pt idx="7">
                  <c:v>97</c:v>
                </c:pt>
                <c:pt idx="8">
                  <c:v>97</c:v>
                </c:pt>
                <c:pt idx="9">
                  <c:v>97</c:v>
                </c:pt>
                <c:pt idx="10">
                  <c:v>97</c:v>
                </c:pt>
                <c:pt idx="11">
                  <c:v>97</c:v>
                </c:pt>
                <c:pt idx="12">
                  <c:v>97</c:v>
                </c:pt>
                <c:pt idx="13">
                  <c:v>97</c:v>
                </c:pt>
                <c:pt idx="14">
                  <c:v>97</c:v>
                </c:pt>
                <c:pt idx="15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8B-4A56-AF35-C0D87E2AB689}"/>
            </c:ext>
          </c:extLst>
        </c:ser>
        <c:ser>
          <c:idx val="1"/>
          <c:order val="1"/>
          <c:spPr>
            <a:ln w="19050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Hoja1!$A$4:$A$19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Hoja1!$C$4:$C$19</c:f>
              <c:numCache>
                <c:formatCode>General</c:formatCode>
                <c:ptCount val="16"/>
                <c:pt idx="0">
                  <c:v>97.877912738945142</c:v>
                </c:pt>
                <c:pt idx="1">
                  <c:v>97.738307570893042</c:v>
                </c:pt>
                <c:pt idx="2">
                  <c:v>99.632618638191161</c:v>
                </c:pt>
                <c:pt idx="3">
                  <c:v>98.260354300227135</c:v>
                </c:pt>
                <c:pt idx="4">
                  <c:v>98.567106600252131</c:v>
                </c:pt>
                <c:pt idx="5">
                  <c:v>99.217027965718813</c:v>
                </c:pt>
                <c:pt idx="6">
                  <c:v>99.377254619468559</c:v>
                </c:pt>
                <c:pt idx="7">
                  <c:v>98.726180702907158</c:v>
                </c:pt>
                <c:pt idx="8">
                  <c:v>97.996924020468683</c:v>
                </c:pt>
                <c:pt idx="9">
                  <c:v>99.190601982739977</c:v>
                </c:pt>
                <c:pt idx="10">
                  <c:v>99.855464990765725</c:v>
                </c:pt>
                <c:pt idx="11">
                  <c:v>99.352810318473914</c:v>
                </c:pt>
                <c:pt idx="12">
                  <c:v>98.131292739876983</c:v>
                </c:pt>
                <c:pt idx="13">
                  <c:v>97.874438614789909</c:v>
                </c:pt>
                <c:pt idx="14">
                  <c:v>98.040534303275336</c:v>
                </c:pt>
                <c:pt idx="15">
                  <c:v>99.528447532632256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8B-4A56-AF35-C0D87E2AB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199816"/>
        <c:axId val="635190304"/>
      </c:scatterChart>
      <c:valAx>
        <c:axId val="63519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5190304"/>
        <c:crosses val="autoZero"/>
        <c:crossBetween val="midCat"/>
      </c:valAx>
      <c:valAx>
        <c:axId val="635190304"/>
        <c:scaling>
          <c:orientation val="minMax"/>
          <c:max val="100"/>
          <c:min val="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5199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Hoja1!$B$5</c:f>
              <c:strCache>
                <c:ptCount val="1"/>
                <c:pt idx="0">
                  <c:v>#100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Hoja1!$B$6:$B$174</c:f>
              <c:numCache>
                <c:formatCode>General</c:formatCode>
                <c:ptCount val="169"/>
                <c:pt idx="0">
                  <c:v>1000</c:v>
                </c:pt>
                <c:pt idx="1">
                  <c:v>1065.8480914330407</c:v>
                </c:pt>
                <c:pt idx="2">
                  <c:v>1079.9909451672661</c:v>
                </c:pt>
                <c:pt idx="3">
                  <c:v>1082.8073365781586</c:v>
                </c:pt>
                <c:pt idx="4">
                  <c:v>1057.9057661503759</c:v>
                </c:pt>
                <c:pt idx="5">
                  <c:v>968.06391207209458</c:v>
                </c:pt>
                <c:pt idx="6">
                  <c:v>1045.6321455615448</c:v>
                </c:pt>
                <c:pt idx="7">
                  <c:v>1015.8790809932759</c:v>
                </c:pt>
                <c:pt idx="8">
                  <c:v>983.74779581084806</c:v>
                </c:pt>
                <c:pt idx="9">
                  <c:v>989.73364609902342</c:v>
                </c:pt>
                <c:pt idx="10">
                  <c:v>898.56412728313887</c:v>
                </c:pt>
                <c:pt idx="11">
                  <c:v>922.50107744625802</c:v>
                </c:pt>
                <c:pt idx="12">
                  <c:v>916.43409021338312</c:v>
                </c:pt>
                <c:pt idx="13">
                  <c:v>909.46664064790048</c:v>
                </c:pt>
                <c:pt idx="14">
                  <c:v>1005.4036008513951</c:v>
                </c:pt>
                <c:pt idx="15">
                  <c:v>925.71037868923554</c:v>
                </c:pt>
                <c:pt idx="16">
                  <c:v>894.32858155331655</c:v>
                </c:pt>
                <c:pt idx="17">
                  <c:v>856.26278019121048</c:v>
                </c:pt>
                <c:pt idx="18">
                  <c:v>813.05995584324739</c:v>
                </c:pt>
                <c:pt idx="19">
                  <c:v>808.00094549775986</c:v>
                </c:pt>
                <c:pt idx="20">
                  <c:v>886.79386488257342</c:v>
                </c:pt>
                <c:pt idx="21">
                  <c:v>868.94717418207006</c:v>
                </c:pt>
                <c:pt idx="22">
                  <c:v>884.11752027974171</c:v>
                </c:pt>
                <c:pt idx="23">
                  <c:v>913.07022814026948</c:v>
                </c:pt>
                <c:pt idx="24">
                  <c:v>908.7320970853624</c:v>
                </c:pt>
                <c:pt idx="25">
                  <c:v>1008.3225215475941</c:v>
                </c:pt>
                <c:pt idx="26">
                  <c:v>1005.5375858043881</c:v>
                </c:pt>
                <c:pt idx="27">
                  <c:v>909.19455411748993</c:v>
                </c:pt>
                <c:pt idx="28">
                  <c:v>954.59842654577335</c:v>
                </c:pt>
                <c:pt idx="29">
                  <c:v>977.02524472659059</c:v>
                </c:pt>
                <c:pt idx="30">
                  <c:v>964.5811946490295</c:v>
                </c:pt>
                <c:pt idx="31">
                  <c:v>870.78721825100808</c:v>
                </c:pt>
                <c:pt idx="32">
                  <c:v>881.7782682222155</c:v>
                </c:pt>
                <c:pt idx="33">
                  <c:v>957.3941010377946</c:v>
                </c:pt>
                <c:pt idx="34">
                  <c:v>1004.9461386023304</c:v>
                </c:pt>
                <c:pt idx="35">
                  <c:v>1049.2287597012764</c:v>
                </c:pt>
                <c:pt idx="36">
                  <c:v>1095.8391070970697</c:v>
                </c:pt>
                <c:pt idx="37">
                  <c:v>1170.8323633528328</c:v>
                </c:pt>
                <c:pt idx="38">
                  <c:v>1210.3741761743781</c:v>
                </c:pt>
                <c:pt idx="39">
                  <c:v>1243.4442347544848</c:v>
                </c:pt>
                <c:pt idx="40">
                  <c:v>1237.0840100193768</c:v>
                </c:pt>
                <c:pt idx="41">
                  <c:v>1169.5776424978876</c:v>
                </c:pt>
                <c:pt idx="42">
                  <c:v>1127.766291877394</c:v>
                </c:pt>
                <c:pt idx="43">
                  <c:v>1187.3904956376698</c:v>
                </c:pt>
                <c:pt idx="44">
                  <c:v>1105.4297060727263</c:v>
                </c:pt>
                <c:pt idx="45">
                  <c:v>1118.189013339862</c:v>
                </c:pt>
                <c:pt idx="46">
                  <c:v>1094.0116320851666</c:v>
                </c:pt>
                <c:pt idx="47">
                  <c:v>1197.2835929420751</c:v>
                </c:pt>
                <c:pt idx="48">
                  <c:v>1249.8160309452564</c:v>
                </c:pt>
                <c:pt idx="49">
                  <c:v>1223.9732557633317</c:v>
                </c:pt>
                <c:pt idx="50">
                  <c:v>1238.2549162743621</c:v>
                </c:pt>
                <c:pt idx="51">
                  <c:v>1169.1685204859837</c:v>
                </c:pt>
                <c:pt idx="52">
                  <c:v>1160.6211423347211</c:v>
                </c:pt>
                <c:pt idx="53">
                  <c:v>1096.8295348915908</c:v>
                </c:pt>
                <c:pt idx="54">
                  <c:v>1053.311052988583</c:v>
                </c:pt>
                <c:pt idx="55">
                  <c:v>1022.0201114718249</c:v>
                </c:pt>
                <c:pt idx="56">
                  <c:v>1081.8319144053748</c:v>
                </c:pt>
                <c:pt idx="57">
                  <c:v>989.52985076429377</c:v>
                </c:pt>
                <c:pt idx="58">
                  <c:v>965.22310005352062</c:v>
                </c:pt>
                <c:pt idx="59">
                  <c:v>1058.0684029065258</c:v>
                </c:pt>
                <c:pt idx="60">
                  <c:v>1109.0841564582638</c:v>
                </c:pt>
                <c:pt idx="61">
                  <c:v>1028.7236241927503</c:v>
                </c:pt>
                <c:pt idx="62">
                  <c:v>1094.6822972473433</c:v>
                </c:pt>
                <c:pt idx="63">
                  <c:v>1096.4162676562457</c:v>
                </c:pt>
                <c:pt idx="64">
                  <c:v>1123.1265771719361</c:v>
                </c:pt>
                <c:pt idx="65">
                  <c:v>1117.1114304725941</c:v>
                </c:pt>
                <c:pt idx="66">
                  <c:v>1118.7033694079271</c:v>
                </c:pt>
                <c:pt idx="67">
                  <c:v>1164.2601317219237</c:v>
                </c:pt>
                <c:pt idx="68">
                  <c:v>1098.1421313583414</c:v>
                </c:pt>
                <c:pt idx="69">
                  <c:v>1129.2941274086409</c:v>
                </c:pt>
                <c:pt idx="70">
                  <c:v>1184.811763012518</c:v>
                </c:pt>
                <c:pt idx="71">
                  <c:v>1226.9358843485281</c:v>
                </c:pt>
                <c:pt idx="72">
                  <c:v>1308.0122213248728</c:v>
                </c:pt>
                <c:pt idx="73">
                  <c:v>1237.992993899072</c:v>
                </c:pt>
                <c:pt idx="74">
                  <c:v>1264.5094508856223</c:v>
                </c:pt>
                <c:pt idx="75">
                  <c:v>1221.2096824621804</c:v>
                </c:pt>
                <c:pt idx="76">
                  <c:v>1187.2960896407378</c:v>
                </c:pt>
                <c:pt idx="77">
                  <c:v>1221.0088405980698</c:v>
                </c:pt>
                <c:pt idx="78">
                  <c:v>1157.2582712934454</c:v>
                </c:pt>
                <c:pt idx="79">
                  <c:v>1171.8249134741354</c:v>
                </c:pt>
                <c:pt idx="80">
                  <c:v>1166.8523214997952</c:v>
                </c:pt>
                <c:pt idx="81">
                  <c:v>1237.4616811249975</c:v>
                </c:pt>
                <c:pt idx="82">
                  <c:v>1238.7705831219832</c:v>
                </c:pt>
                <c:pt idx="83">
                  <c:v>1244.7084701151409</c:v>
                </c:pt>
                <c:pt idx="84">
                  <c:v>1174.8693787090558</c:v>
                </c:pt>
                <c:pt idx="85">
                  <c:v>1149.6482691230353</c:v>
                </c:pt>
                <c:pt idx="86">
                  <c:v>1187.9180955170489</c:v>
                </c:pt>
                <c:pt idx="87">
                  <c:v>1300.1969351145788</c:v>
                </c:pt>
                <c:pt idx="88">
                  <c:v>1288.5972717323823</c:v>
                </c:pt>
                <c:pt idx="89">
                  <c:v>1271.6944902133334</c:v>
                </c:pt>
                <c:pt idx="90">
                  <c:v>1321.5071368495849</c:v>
                </c:pt>
                <c:pt idx="91">
                  <c:v>1289.6808103824558</c:v>
                </c:pt>
                <c:pt idx="92">
                  <c:v>1241.5640141085748</c:v>
                </c:pt>
                <c:pt idx="93">
                  <c:v>1267.203469595788</c:v>
                </c:pt>
                <c:pt idx="94">
                  <c:v>1230.9123086221673</c:v>
                </c:pt>
                <c:pt idx="95">
                  <c:v>1273.1631020095024</c:v>
                </c:pt>
                <c:pt idx="96">
                  <c:v>1290.8574696351291</c:v>
                </c:pt>
                <c:pt idx="97">
                  <c:v>1251.2802465400298</c:v>
                </c:pt>
                <c:pt idx="98">
                  <c:v>1295.7458604939513</c:v>
                </c:pt>
                <c:pt idx="99">
                  <c:v>1290.5892885878077</c:v>
                </c:pt>
                <c:pt idx="100">
                  <c:v>1234.060630911097</c:v>
                </c:pt>
                <c:pt idx="101">
                  <c:v>1253.8582740535248</c:v>
                </c:pt>
                <c:pt idx="102">
                  <c:v>1252.0803108237499</c:v>
                </c:pt>
                <c:pt idx="103">
                  <c:v>1147.90778611424</c:v>
                </c:pt>
                <c:pt idx="104">
                  <c:v>1154.7830092782658</c:v>
                </c:pt>
                <c:pt idx="105">
                  <c:v>1217.1306290490679</c:v>
                </c:pt>
                <c:pt idx="106">
                  <c:v>1277.5169460155528</c:v>
                </c:pt>
                <c:pt idx="107">
                  <c:v>1255.6948997716659</c:v>
                </c:pt>
                <c:pt idx="108">
                  <c:v>1238.5504614504239</c:v>
                </c:pt>
                <c:pt idx="109">
                  <c:v>1271.3716442750415</c:v>
                </c:pt>
                <c:pt idx="110">
                  <c:v>1351.6982910713948</c:v>
                </c:pt>
                <c:pt idx="111">
                  <c:v>1341.7871684215581</c:v>
                </c:pt>
                <c:pt idx="112">
                  <c:v>1251.0201956432431</c:v>
                </c:pt>
                <c:pt idx="113">
                  <c:v>1314.6981713546529</c:v>
                </c:pt>
                <c:pt idx="114">
                  <c:v>1406.3883250754564</c:v>
                </c:pt>
                <c:pt idx="115">
                  <c:v>1295.8574790443695</c:v>
                </c:pt>
                <c:pt idx="116">
                  <c:v>1263.5979874894651</c:v>
                </c:pt>
                <c:pt idx="117">
                  <c:v>1232.8304515873558</c:v>
                </c:pt>
                <c:pt idx="118">
                  <c:v>1236.6366867036211</c:v>
                </c:pt>
                <c:pt idx="119">
                  <c:v>1218.9682212545652</c:v>
                </c:pt>
                <c:pt idx="120">
                  <c:v>1265.3813294905708</c:v>
                </c:pt>
                <c:pt idx="121">
                  <c:v>1403.7115812498901</c:v>
                </c:pt>
                <c:pt idx="122">
                  <c:v>1364.65092946971</c:v>
                </c:pt>
                <c:pt idx="123">
                  <c:v>1378.7565540903181</c:v>
                </c:pt>
                <c:pt idx="124">
                  <c:v>1343.8383358275148</c:v>
                </c:pt>
                <c:pt idx="125">
                  <c:v>1340.1794315484585</c:v>
                </c:pt>
                <c:pt idx="126">
                  <c:v>1384.0458856606135</c:v>
                </c:pt>
                <c:pt idx="127">
                  <c:v>1360.3189412124648</c:v>
                </c:pt>
                <c:pt idx="128">
                  <c:v>1379.059567639533</c:v>
                </c:pt>
                <c:pt idx="129">
                  <c:v>1477.8812905453638</c:v>
                </c:pt>
                <c:pt idx="130">
                  <c:v>1519.1670084119148</c:v>
                </c:pt>
                <c:pt idx="131">
                  <c:v>1566.836020763991</c:v>
                </c:pt>
                <c:pt idx="132">
                  <c:v>1557.8345602402751</c:v>
                </c:pt>
                <c:pt idx="133">
                  <c:v>1582.6113808597445</c:v>
                </c:pt>
                <c:pt idx="134">
                  <c:v>1603.2032530999902</c:v>
                </c:pt>
                <c:pt idx="135">
                  <c:v>1648.2357812924411</c:v>
                </c:pt>
                <c:pt idx="136">
                  <c:v>1601.437304283568</c:v>
                </c:pt>
                <c:pt idx="137">
                  <c:v>1575.003901751588</c:v>
                </c:pt>
                <c:pt idx="138">
                  <c:v>1639.4258398819911</c:v>
                </c:pt>
                <c:pt idx="139">
                  <c:v>1569.593554477085</c:v>
                </c:pt>
                <c:pt idx="140">
                  <c:v>1572.7661488712147</c:v>
                </c:pt>
                <c:pt idx="141">
                  <c:v>1586.9639141632701</c:v>
                </c:pt>
                <c:pt idx="142">
                  <c:v>1473.3188956111701</c:v>
                </c:pt>
                <c:pt idx="143">
                  <c:v>1476.9290115847973</c:v>
                </c:pt>
                <c:pt idx="144">
                  <c:v>1491.9451710571711</c:v>
                </c:pt>
                <c:pt idx="145">
                  <c:v>1543.2101202639358</c:v>
                </c:pt>
                <c:pt idx="146">
                  <c:v>1673.5930577008867</c:v>
                </c:pt>
                <c:pt idx="147">
                  <c:v>1637.1522044756048</c:v>
                </c:pt>
                <c:pt idx="148">
                  <c:v>1542.6289100872166</c:v>
                </c:pt>
                <c:pt idx="149">
                  <c:v>1540.3843624909978</c:v>
                </c:pt>
                <c:pt idx="150">
                  <c:v>1550.2215350567233</c:v>
                </c:pt>
                <c:pt idx="151">
                  <c:v>1562.3591217155345</c:v>
                </c:pt>
                <c:pt idx="152">
                  <c:v>1584.8025620361627</c:v>
                </c:pt>
                <c:pt idx="153">
                  <c:v>1555.9640277996002</c:v>
                </c:pt>
                <c:pt idx="154">
                  <c:v>1482.1215504462991</c:v>
                </c:pt>
                <c:pt idx="155">
                  <c:v>1458.9153786481111</c:v>
                </c:pt>
                <c:pt idx="156">
                  <c:v>1372.4884155272473</c:v>
                </c:pt>
                <c:pt idx="157">
                  <c:v>1325.0366229264341</c:v>
                </c:pt>
                <c:pt idx="158">
                  <c:v>1413.2262455258442</c:v>
                </c:pt>
                <c:pt idx="159">
                  <c:v>1419.2566573815577</c:v>
                </c:pt>
                <c:pt idx="160">
                  <c:v>1454.2835938902001</c:v>
                </c:pt>
                <c:pt idx="161">
                  <c:v>1443.1841231203998</c:v>
                </c:pt>
                <c:pt idx="162">
                  <c:v>1358.3045914515831</c:v>
                </c:pt>
                <c:pt idx="163">
                  <c:v>1270.5262050117453</c:v>
                </c:pt>
                <c:pt idx="164">
                  <c:v>1357.404003069943</c:v>
                </c:pt>
                <c:pt idx="165">
                  <c:v>1344.2782041449145</c:v>
                </c:pt>
                <c:pt idx="166">
                  <c:v>1342.4556573330701</c:v>
                </c:pt>
                <c:pt idx="167">
                  <c:v>1422.3430608637659</c:v>
                </c:pt>
                <c:pt idx="168">
                  <c:v>1376.2708468748763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F2-4D5D-892A-2DD28823CDA3}"/>
            </c:ext>
          </c:extLst>
        </c:ser>
        <c:ser>
          <c:idx val="1"/>
          <c:order val="1"/>
          <c:tx>
            <c:strRef>
              <c:f>Hoja1!$C$5</c:f>
              <c:strCache>
                <c:ptCount val="1"/>
                <c:pt idx="0">
                  <c:v>#40-70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Hoja1!$C$6:$C$174</c:f>
              <c:numCache>
                <c:formatCode>General</c:formatCode>
                <c:ptCount val="169"/>
                <c:pt idx="0">
                  <c:v>1000</c:v>
                </c:pt>
                <c:pt idx="1">
                  <c:v>1045.8875492588782</c:v>
                </c:pt>
                <c:pt idx="2">
                  <c:v>1049.1872256206984</c:v>
                </c:pt>
                <c:pt idx="3">
                  <c:v>1147.6954161352996</c:v>
                </c:pt>
                <c:pt idx="4">
                  <c:v>1192.1061958126108</c:v>
                </c:pt>
                <c:pt idx="5">
                  <c:v>1182.7542591108349</c:v>
                </c:pt>
                <c:pt idx="6">
                  <c:v>1193.0579104958458</c:v>
                </c:pt>
                <c:pt idx="7">
                  <c:v>1282.6702969085252</c:v>
                </c:pt>
                <c:pt idx="8">
                  <c:v>1160.2100359406261</c:v>
                </c:pt>
                <c:pt idx="9">
                  <c:v>1233.8580331843268</c:v>
                </c:pt>
                <c:pt idx="10">
                  <c:v>1229.7083433874034</c:v>
                </c:pt>
                <c:pt idx="11">
                  <c:v>1251.8570022264978</c:v>
                </c:pt>
                <c:pt idx="12">
                  <c:v>1220.5893316161098</c:v>
                </c:pt>
                <c:pt idx="13">
                  <c:v>1221.2216994759319</c:v>
                </c:pt>
                <c:pt idx="14">
                  <c:v>1204.6019118721144</c:v>
                </c:pt>
                <c:pt idx="15">
                  <c:v>1067.8255877781289</c:v>
                </c:pt>
                <c:pt idx="16">
                  <c:v>959.68010753164651</c:v>
                </c:pt>
                <c:pt idx="17">
                  <c:v>993.94518052407443</c:v>
                </c:pt>
                <c:pt idx="18">
                  <c:v>1013.0852644904121</c:v>
                </c:pt>
                <c:pt idx="19">
                  <c:v>965.99858044912014</c:v>
                </c:pt>
                <c:pt idx="20">
                  <c:v>975.17967193947186</c:v>
                </c:pt>
                <c:pt idx="21">
                  <c:v>845.69956549264339</c:v>
                </c:pt>
                <c:pt idx="22">
                  <c:v>764.29829211033302</c:v>
                </c:pt>
                <c:pt idx="23">
                  <c:v>686.98809993728321</c:v>
                </c:pt>
                <c:pt idx="24">
                  <c:v>715.43277127037413</c:v>
                </c:pt>
                <c:pt idx="25">
                  <c:v>759.40463434946514</c:v>
                </c:pt>
                <c:pt idx="26">
                  <c:v>627.74125408748796</c:v>
                </c:pt>
                <c:pt idx="27">
                  <c:v>743.01528486104166</c:v>
                </c:pt>
                <c:pt idx="28">
                  <c:v>823.19279906373811</c:v>
                </c:pt>
                <c:pt idx="29">
                  <c:v>935.66248133339377</c:v>
                </c:pt>
                <c:pt idx="30">
                  <c:v>851.67285277467283</c:v>
                </c:pt>
                <c:pt idx="31">
                  <c:v>876.67642899754594</c:v>
                </c:pt>
                <c:pt idx="32">
                  <c:v>862.02889811152772</c:v>
                </c:pt>
                <c:pt idx="33">
                  <c:v>767.78642217038953</c:v>
                </c:pt>
                <c:pt idx="34">
                  <c:v>741.3846406518536</c:v>
                </c:pt>
                <c:pt idx="35">
                  <c:v>650.37077112341331</c:v>
                </c:pt>
                <c:pt idx="36">
                  <c:v>642.55318190674484</c:v>
                </c:pt>
                <c:pt idx="37">
                  <c:v>671.87579963882331</c:v>
                </c:pt>
                <c:pt idx="38">
                  <c:v>754.01191166613853</c:v>
                </c:pt>
                <c:pt idx="39">
                  <c:v>743.23432132047253</c:v>
                </c:pt>
                <c:pt idx="40">
                  <c:v>622.78263761933124</c:v>
                </c:pt>
                <c:pt idx="41">
                  <c:v>587.44876825021652</c:v>
                </c:pt>
                <c:pt idx="42">
                  <c:v>562.44822281927748</c:v>
                </c:pt>
                <c:pt idx="43">
                  <c:v>624.95944060436022</c:v>
                </c:pt>
                <c:pt idx="44">
                  <c:v>498.47577280551565</c:v>
                </c:pt>
                <c:pt idx="45">
                  <c:v>463.27150100392601</c:v>
                </c:pt>
                <c:pt idx="46">
                  <c:v>519.6494146730746</c:v>
                </c:pt>
                <c:pt idx="47">
                  <c:v>615.96123053414624</c:v>
                </c:pt>
                <c:pt idx="48">
                  <c:v>580.98513715412253</c:v>
                </c:pt>
                <c:pt idx="49">
                  <c:v>635.86843237185803</c:v>
                </c:pt>
                <c:pt idx="50">
                  <c:v>669.33217829781347</c:v>
                </c:pt>
                <c:pt idx="51">
                  <c:v>717.42040722064553</c:v>
                </c:pt>
                <c:pt idx="52">
                  <c:v>655.7403483123137</c:v>
                </c:pt>
                <c:pt idx="53">
                  <c:v>686.22694182892542</c:v>
                </c:pt>
                <c:pt idx="54">
                  <c:v>600.56502908272535</c:v>
                </c:pt>
                <c:pt idx="55">
                  <c:v>560.0693500115284</c:v>
                </c:pt>
                <c:pt idx="56">
                  <c:v>703.99261201132799</c:v>
                </c:pt>
                <c:pt idx="57">
                  <c:v>673.19750895756147</c:v>
                </c:pt>
                <c:pt idx="58">
                  <c:v>694.13815029809803</c:v>
                </c:pt>
                <c:pt idx="59">
                  <c:v>664.94158679527482</c:v>
                </c:pt>
                <c:pt idx="60">
                  <c:v>754.0575833757764</c:v>
                </c:pt>
                <c:pt idx="61">
                  <c:v>872.31009686379298</c:v>
                </c:pt>
                <c:pt idx="62">
                  <c:v>871.08372235366812</c:v>
                </c:pt>
                <c:pt idx="63">
                  <c:v>897.50634343685351</c:v>
                </c:pt>
                <c:pt idx="64">
                  <c:v>821.39859407565871</c:v>
                </c:pt>
                <c:pt idx="65">
                  <c:v>802.64445022884843</c:v>
                </c:pt>
                <c:pt idx="66">
                  <c:v>787.29589222862012</c:v>
                </c:pt>
                <c:pt idx="67">
                  <c:v>880.27057811719158</c:v>
                </c:pt>
                <c:pt idx="68">
                  <c:v>972.13620659120738</c:v>
                </c:pt>
                <c:pt idx="69">
                  <c:v>969.51918971675605</c:v>
                </c:pt>
                <c:pt idx="70">
                  <c:v>1018.7806779478436</c:v>
                </c:pt>
                <c:pt idx="71">
                  <c:v>936.29507218142396</c:v>
                </c:pt>
                <c:pt idx="72">
                  <c:v>1027.9109973628811</c:v>
                </c:pt>
                <c:pt idx="73">
                  <c:v>943.59497000633905</c:v>
                </c:pt>
                <c:pt idx="74">
                  <c:v>867.71896804764333</c:v>
                </c:pt>
                <c:pt idx="75">
                  <c:v>784.5271249473584</c:v>
                </c:pt>
                <c:pt idx="76">
                  <c:v>804.22314368030754</c:v>
                </c:pt>
                <c:pt idx="77">
                  <c:v>803.57441651556985</c:v>
                </c:pt>
                <c:pt idx="78">
                  <c:v>687.96646618604302</c:v>
                </c:pt>
                <c:pt idx="79">
                  <c:v>581.16217191902479</c:v>
                </c:pt>
                <c:pt idx="80">
                  <c:v>642.14640382050641</c:v>
                </c:pt>
                <c:pt idx="81">
                  <c:v>648.67668842313469</c:v>
                </c:pt>
                <c:pt idx="82">
                  <c:v>582.23230241182478</c:v>
                </c:pt>
                <c:pt idx="83">
                  <c:v>475.62323752755321</c:v>
                </c:pt>
                <c:pt idx="84">
                  <c:v>360.85264277819175</c:v>
                </c:pt>
                <c:pt idx="85">
                  <c:v>341.54587130785222</c:v>
                </c:pt>
                <c:pt idx="86">
                  <c:v>392.15438318809072</c:v>
                </c:pt>
                <c:pt idx="87">
                  <c:v>344.13536873487925</c:v>
                </c:pt>
                <c:pt idx="88">
                  <c:v>295.7779431420318</c:v>
                </c:pt>
                <c:pt idx="89">
                  <c:v>397.21985166241257</c:v>
                </c:pt>
                <c:pt idx="90">
                  <c:v>441.39776737644632</c:v>
                </c:pt>
                <c:pt idx="91">
                  <c:v>357.53214684329669</c:v>
                </c:pt>
                <c:pt idx="92">
                  <c:v>365.13928896290633</c:v>
                </c:pt>
                <c:pt idx="93">
                  <c:v>376.51966552981844</c:v>
                </c:pt>
                <c:pt idx="94">
                  <c:v>419.65825623277505</c:v>
                </c:pt>
                <c:pt idx="95">
                  <c:v>408.69143068011249</c:v>
                </c:pt>
                <c:pt idx="96">
                  <c:v>366.12817442029109</c:v>
                </c:pt>
                <c:pt idx="97">
                  <c:v>405.24679419708929</c:v>
                </c:pt>
                <c:pt idx="98">
                  <c:v>463.30090268250098</c:v>
                </c:pt>
                <c:pt idx="99">
                  <c:v>486.28223001514652</c:v>
                </c:pt>
                <c:pt idx="100">
                  <c:v>503.47852687156029</c:v>
                </c:pt>
                <c:pt idx="101">
                  <c:v>498.58118500083793</c:v>
                </c:pt>
                <c:pt idx="102">
                  <c:v>603.67752342743097</c:v>
                </c:pt>
                <c:pt idx="103">
                  <c:v>677.27330390289512</c:v>
                </c:pt>
                <c:pt idx="104">
                  <c:v>723.82712243381479</c:v>
                </c:pt>
                <c:pt idx="105">
                  <c:v>641.23504739246948</c:v>
                </c:pt>
                <c:pt idx="106">
                  <c:v>631.67264025217764</c:v>
                </c:pt>
                <c:pt idx="107">
                  <c:v>639.73682955148558</c:v>
                </c:pt>
                <c:pt idx="108">
                  <c:v>715.63069482715809</c:v>
                </c:pt>
                <c:pt idx="109">
                  <c:v>803.75549201837805</c:v>
                </c:pt>
                <c:pt idx="110">
                  <c:v>923.22981071904155</c:v>
                </c:pt>
                <c:pt idx="111">
                  <c:v>923.65528023707952</c:v>
                </c:pt>
                <c:pt idx="112">
                  <c:v>936.46806794348549</c:v>
                </c:pt>
                <c:pt idx="113">
                  <c:v>908.67350595600362</c:v>
                </c:pt>
                <c:pt idx="114">
                  <c:v>999.41083102571679</c:v>
                </c:pt>
                <c:pt idx="115">
                  <c:v>936.56078964743301</c:v>
                </c:pt>
                <c:pt idx="116">
                  <c:v>998.96995672437743</c:v>
                </c:pt>
                <c:pt idx="117">
                  <c:v>1082.9054559771632</c:v>
                </c:pt>
                <c:pt idx="118">
                  <c:v>1052.1676239056605</c:v>
                </c:pt>
                <c:pt idx="119">
                  <c:v>993.75211593716801</c:v>
                </c:pt>
                <c:pt idx="120">
                  <c:v>1121.995027933121</c:v>
                </c:pt>
                <c:pt idx="121">
                  <c:v>1212.7087924477664</c:v>
                </c:pt>
                <c:pt idx="122">
                  <c:v>1150.0445000233474</c:v>
                </c:pt>
                <c:pt idx="123">
                  <c:v>1220.0786866002381</c:v>
                </c:pt>
                <c:pt idx="124">
                  <c:v>1245.0354415928164</c:v>
                </c:pt>
                <c:pt idx="125">
                  <c:v>1260.3431719659229</c:v>
                </c:pt>
                <c:pt idx="126">
                  <c:v>1191.9872526069701</c:v>
                </c:pt>
                <c:pt idx="127">
                  <c:v>1252.76748580968</c:v>
                </c:pt>
                <c:pt idx="128">
                  <c:v>1137.1390385468169</c:v>
                </c:pt>
                <c:pt idx="129">
                  <c:v>1119.6623871072709</c:v>
                </c:pt>
                <c:pt idx="130">
                  <c:v>1205.2658417897023</c:v>
                </c:pt>
                <c:pt idx="131">
                  <c:v>1181.5886533519315</c:v>
                </c:pt>
                <c:pt idx="132">
                  <c:v>1123.5631072575331</c:v>
                </c:pt>
                <c:pt idx="133">
                  <c:v>1047.7382330208702</c:v>
                </c:pt>
                <c:pt idx="134">
                  <c:v>978.65223573372805</c:v>
                </c:pt>
                <c:pt idx="135">
                  <c:v>898.80281401356126</c:v>
                </c:pt>
                <c:pt idx="136">
                  <c:v>954.47881038972002</c:v>
                </c:pt>
                <c:pt idx="137">
                  <c:v>937.79317995694896</c:v>
                </c:pt>
                <c:pt idx="138">
                  <c:v>955.49966900899346</c:v>
                </c:pt>
                <c:pt idx="139">
                  <c:v>839.24041240793906</c:v>
                </c:pt>
                <c:pt idx="140">
                  <c:v>940.73896246830714</c:v>
                </c:pt>
                <c:pt idx="141">
                  <c:v>922.84115521869205</c:v>
                </c:pt>
                <c:pt idx="142">
                  <c:v>946.46962346270698</c:v>
                </c:pt>
                <c:pt idx="143">
                  <c:v>998.51806143373528</c:v>
                </c:pt>
                <c:pt idx="144">
                  <c:v>969.51605866065563</c:v>
                </c:pt>
                <c:pt idx="145">
                  <c:v>923.45098413868755</c:v>
                </c:pt>
                <c:pt idx="146">
                  <c:v>884.11983510218113</c:v>
                </c:pt>
                <c:pt idx="147">
                  <c:v>791.60226912670748</c:v>
                </c:pt>
                <c:pt idx="148">
                  <c:v>804.15155411623039</c:v>
                </c:pt>
                <c:pt idx="149">
                  <c:v>810.53402495673356</c:v>
                </c:pt>
                <c:pt idx="150">
                  <c:v>725.3786951274044</c:v>
                </c:pt>
                <c:pt idx="151">
                  <c:v>705.05539969584049</c:v>
                </c:pt>
                <c:pt idx="152">
                  <c:v>646.90939575047344</c:v>
                </c:pt>
                <c:pt idx="153">
                  <c:v>571.87435662820053</c:v>
                </c:pt>
                <c:pt idx="154">
                  <c:v>583.59509450037854</c:v>
                </c:pt>
                <c:pt idx="155">
                  <c:v>511.0150263956051</c:v>
                </c:pt>
                <c:pt idx="156">
                  <c:v>511.84506364768328</c:v>
                </c:pt>
                <c:pt idx="157">
                  <c:v>515.14888932408564</c:v>
                </c:pt>
                <c:pt idx="158">
                  <c:v>485.34310285347703</c:v>
                </c:pt>
                <c:pt idx="159">
                  <c:v>407.06812174587236</c:v>
                </c:pt>
                <c:pt idx="160">
                  <c:v>276.62529839892704</c:v>
                </c:pt>
                <c:pt idx="161">
                  <c:v>227.19953064867013</c:v>
                </c:pt>
                <c:pt idx="162">
                  <c:v>141.21055229846058</c:v>
                </c:pt>
                <c:pt idx="163">
                  <c:v>191.99358585687995</c:v>
                </c:pt>
                <c:pt idx="164">
                  <c:v>139.72860576208677</c:v>
                </c:pt>
                <c:pt idx="165">
                  <c:v>118.76654632086047</c:v>
                </c:pt>
                <c:pt idx="166">
                  <c:v>104.30757369850772</c:v>
                </c:pt>
                <c:pt idx="167">
                  <c:v>103.55703146456506</c:v>
                </c:pt>
                <c:pt idx="168">
                  <c:v>114.32979323869066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4F2-4D5D-892A-2DD28823CDA3}"/>
            </c:ext>
          </c:extLst>
        </c:ser>
        <c:ser>
          <c:idx val="2"/>
          <c:order val="2"/>
          <c:tx>
            <c:strRef>
              <c:f>Hoja1!$D$5</c:f>
              <c:strCache>
                <c:ptCount val="1"/>
                <c:pt idx="0">
                  <c:v>#30-50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Hoja1!$D$6:$D$174</c:f>
              <c:numCache>
                <c:formatCode>General</c:formatCode>
                <c:ptCount val="169"/>
                <c:pt idx="0">
                  <c:v>5000</c:v>
                </c:pt>
                <c:pt idx="1">
                  <c:v>5197.0518375042629</c:v>
                </c:pt>
                <c:pt idx="2">
                  <c:v>4998.2125959979112</c:v>
                </c:pt>
                <c:pt idx="3">
                  <c:v>4947.8732717359644</c:v>
                </c:pt>
                <c:pt idx="4">
                  <c:v>4909.5181403358574</c:v>
                </c:pt>
                <c:pt idx="5">
                  <c:v>4689.3383539446586</c:v>
                </c:pt>
                <c:pt idx="6">
                  <c:v>4859.9636150022025</c:v>
                </c:pt>
                <c:pt idx="7">
                  <c:v>5016.2476330292602</c:v>
                </c:pt>
                <c:pt idx="8">
                  <c:v>4986.7766653312538</c:v>
                </c:pt>
                <c:pt idx="9">
                  <c:v>5324.8933966546938</c:v>
                </c:pt>
                <c:pt idx="10">
                  <c:v>5391.0061266713165</c:v>
                </c:pt>
                <c:pt idx="11">
                  <c:v>5444.8206457740644</c:v>
                </c:pt>
                <c:pt idx="12">
                  <c:v>5446.7177637334889</c:v>
                </c:pt>
                <c:pt idx="13">
                  <c:v>5688.1992216019889</c:v>
                </c:pt>
                <c:pt idx="14">
                  <c:v>6132.0680588236892</c:v>
                </c:pt>
                <c:pt idx="15">
                  <c:v>5736.0068675030234</c:v>
                </c:pt>
                <c:pt idx="16">
                  <c:v>6067.8081711073592</c:v>
                </c:pt>
                <c:pt idx="17">
                  <c:v>6055.4540462136492</c:v>
                </c:pt>
                <c:pt idx="18">
                  <c:v>6145.4911515171434</c:v>
                </c:pt>
                <c:pt idx="19">
                  <c:v>6413.1318518676444</c:v>
                </c:pt>
                <c:pt idx="20">
                  <c:v>5995.5905840640544</c:v>
                </c:pt>
                <c:pt idx="21">
                  <c:v>6376.8983507158655</c:v>
                </c:pt>
                <c:pt idx="22">
                  <c:v>6381.9462006109234</c:v>
                </c:pt>
                <c:pt idx="23">
                  <c:v>6460.7057234493859</c:v>
                </c:pt>
                <c:pt idx="24">
                  <c:v>6259.4435579725323</c:v>
                </c:pt>
                <c:pt idx="25">
                  <c:v>6340.0744638167025</c:v>
                </c:pt>
                <c:pt idx="26">
                  <c:v>6173.6760425652901</c:v>
                </c:pt>
                <c:pt idx="27">
                  <c:v>6182.330341287221</c:v>
                </c:pt>
                <c:pt idx="28">
                  <c:v>6231.2072341496114</c:v>
                </c:pt>
                <c:pt idx="29">
                  <c:v>6070.0545300018111</c:v>
                </c:pt>
                <c:pt idx="30">
                  <c:v>5995.7740173681623</c:v>
                </c:pt>
                <c:pt idx="31">
                  <c:v>6109.9718041452015</c:v>
                </c:pt>
                <c:pt idx="32">
                  <c:v>6136.8554465833768</c:v>
                </c:pt>
                <c:pt idx="33">
                  <c:v>6280.5631744199318</c:v>
                </c:pt>
                <c:pt idx="34">
                  <c:v>6482.7128038707342</c:v>
                </c:pt>
                <c:pt idx="35">
                  <c:v>6506.4646964711892</c:v>
                </c:pt>
                <c:pt idx="36">
                  <c:v>6518.9897474874697</c:v>
                </c:pt>
                <c:pt idx="37">
                  <c:v>6899.1766851365646</c:v>
                </c:pt>
                <c:pt idx="38">
                  <c:v>6653.1419629551456</c:v>
                </c:pt>
                <c:pt idx="39">
                  <c:v>6762.1209226691335</c:v>
                </c:pt>
                <c:pt idx="40">
                  <c:v>6810.7305587682085</c:v>
                </c:pt>
                <c:pt idx="41">
                  <c:v>7000.1967156481305</c:v>
                </c:pt>
                <c:pt idx="42">
                  <c:v>7005.7627808615944</c:v>
                </c:pt>
                <c:pt idx="43">
                  <c:v>7273.324604397023</c:v>
                </c:pt>
                <c:pt idx="44">
                  <c:v>7458.9151085322846</c:v>
                </c:pt>
                <c:pt idx="45">
                  <c:v>7389.0522895993936</c:v>
                </c:pt>
                <c:pt idx="46">
                  <c:v>7327.1679901334664</c:v>
                </c:pt>
                <c:pt idx="47">
                  <c:v>7254.6041389905431</c:v>
                </c:pt>
                <c:pt idx="48">
                  <c:v>7235.6717928515018</c:v>
                </c:pt>
                <c:pt idx="49">
                  <c:v>7505.5167839565556</c:v>
                </c:pt>
                <c:pt idx="50">
                  <c:v>7576.58836137649</c:v>
                </c:pt>
                <c:pt idx="51">
                  <c:v>7805.2432831262186</c:v>
                </c:pt>
                <c:pt idx="52">
                  <c:v>7762.0611463072701</c:v>
                </c:pt>
                <c:pt idx="53">
                  <c:v>7634.9426376051633</c:v>
                </c:pt>
                <c:pt idx="54">
                  <c:v>7893.1949972936691</c:v>
                </c:pt>
                <c:pt idx="55">
                  <c:v>7598.4638212595455</c:v>
                </c:pt>
                <c:pt idx="56">
                  <c:v>7808.2677617153204</c:v>
                </c:pt>
                <c:pt idx="57">
                  <c:v>7806.5218261217442</c:v>
                </c:pt>
                <c:pt idx="58">
                  <c:v>7997.8515517441556</c:v>
                </c:pt>
                <c:pt idx="59">
                  <c:v>7746.2772226035504</c:v>
                </c:pt>
                <c:pt idx="60">
                  <c:v>7405.1614590801128</c:v>
                </c:pt>
                <c:pt idx="61">
                  <c:v>6898.2966425444756</c:v>
                </c:pt>
                <c:pt idx="62">
                  <c:v>6904.4128327966419</c:v>
                </c:pt>
                <c:pt idx="63">
                  <c:v>6799.2312042293934</c:v>
                </c:pt>
                <c:pt idx="64">
                  <c:v>7002.5520446216278</c:v>
                </c:pt>
                <c:pt idx="65">
                  <c:v>7244.712836638163</c:v>
                </c:pt>
                <c:pt idx="66">
                  <c:v>7334.9146456917524</c:v>
                </c:pt>
                <c:pt idx="67">
                  <c:v>7657.7487957527574</c:v>
                </c:pt>
                <c:pt idx="68">
                  <c:v>7667.8207947957844</c:v>
                </c:pt>
                <c:pt idx="69">
                  <c:v>7865.0407149735702</c:v>
                </c:pt>
                <c:pt idx="70">
                  <c:v>8162.4659785655012</c:v>
                </c:pt>
                <c:pt idx="71">
                  <c:v>8080.5961020284694</c:v>
                </c:pt>
                <c:pt idx="72">
                  <c:v>8132.9826191505344</c:v>
                </c:pt>
                <c:pt idx="73">
                  <c:v>8349.7483815879041</c:v>
                </c:pt>
                <c:pt idx="74">
                  <c:v>8377.884527297947</c:v>
                </c:pt>
                <c:pt idx="75">
                  <c:v>8387.5099234443642</c:v>
                </c:pt>
                <c:pt idx="76">
                  <c:v>8431.1198551508169</c:v>
                </c:pt>
                <c:pt idx="77">
                  <c:v>8222.6212877733306</c:v>
                </c:pt>
                <c:pt idx="78">
                  <c:v>8206.692056846272</c:v>
                </c:pt>
                <c:pt idx="79">
                  <c:v>7985.1484842932932</c:v>
                </c:pt>
                <c:pt idx="80">
                  <c:v>7882.2662463546912</c:v>
                </c:pt>
                <c:pt idx="81">
                  <c:v>7681.2811618291544</c:v>
                </c:pt>
                <c:pt idx="82">
                  <c:v>7666.5881902844094</c:v>
                </c:pt>
                <c:pt idx="83">
                  <c:v>7346.2644545788744</c:v>
                </c:pt>
                <c:pt idx="84">
                  <c:v>7409.6766019907254</c:v>
                </c:pt>
                <c:pt idx="85">
                  <c:v>7310.2335371692579</c:v>
                </c:pt>
                <c:pt idx="86">
                  <c:v>7363.4500859832815</c:v>
                </c:pt>
                <c:pt idx="87">
                  <c:v>7238.9072765312521</c:v>
                </c:pt>
                <c:pt idx="88">
                  <c:v>6993.6770932870295</c:v>
                </c:pt>
                <c:pt idx="89">
                  <c:v>7119.9894157446997</c:v>
                </c:pt>
                <c:pt idx="90">
                  <c:v>6705.6901082550949</c:v>
                </c:pt>
                <c:pt idx="91">
                  <c:v>7263.1577140628842</c:v>
                </c:pt>
                <c:pt idx="92">
                  <c:v>7263.7250393883742</c:v>
                </c:pt>
                <c:pt idx="93">
                  <c:v>7367.5314129927765</c:v>
                </c:pt>
                <c:pt idx="94">
                  <c:v>7412.8103713790733</c:v>
                </c:pt>
                <c:pt idx="95">
                  <c:v>7215.8848760549554</c:v>
                </c:pt>
                <c:pt idx="96">
                  <c:v>6955.9509273092672</c:v>
                </c:pt>
                <c:pt idx="97">
                  <c:v>7372.8070908373074</c:v>
                </c:pt>
                <c:pt idx="98">
                  <c:v>7266.1387629001965</c:v>
                </c:pt>
                <c:pt idx="99">
                  <c:v>7351.4472649490999</c:v>
                </c:pt>
                <c:pt idx="100">
                  <c:v>7425.0791499434308</c:v>
                </c:pt>
                <c:pt idx="101">
                  <c:v>7689.2341014501053</c:v>
                </c:pt>
                <c:pt idx="102">
                  <c:v>7850.5246001847354</c:v>
                </c:pt>
                <c:pt idx="103">
                  <c:v>7648.0995466580234</c:v>
                </c:pt>
                <c:pt idx="104">
                  <c:v>7988.2721723169388</c:v>
                </c:pt>
                <c:pt idx="105">
                  <c:v>7940.1777761461117</c:v>
                </c:pt>
                <c:pt idx="106">
                  <c:v>7699.8026827868644</c:v>
                </c:pt>
                <c:pt idx="107">
                  <c:v>7652.8605870063084</c:v>
                </c:pt>
                <c:pt idx="108">
                  <c:v>8196.7287046008605</c:v>
                </c:pt>
                <c:pt idx="109">
                  <c:v>8070.9937425207127</c:v>
                </c:pt>
                <c:pt idx="110">
                  <c:v>8293.8486845404877</c:v>
                </c:pt>
                <c:pt idx="111">
                  <c:v>8572.6642158399482</c:v>
                </c:pt>
                <c:pt idx="112">
                  <c:v>8463.4494615337826</c:v>
                </c:pt>
                <c:pt idx="113">
                  <c:v>8071.5556490384624</c:v>
                </c:pt>
                <c:pt idx="114">
                  <c:v>7726.9002350057244</c:v>
                </c:pt>
                <c:pt idx="115">
                  <c:v>7902.2447369460397</c:v>
                </c:pt>
                <c:pt idx="116">
                  <c:v>7612.0724260173192</c:v>
                </c:pt>
                <c:pt idx="117">
                  <c:v>7466.863586010315</c:v>
                </c:pt>
                <c:pt idx="118">
                  <c:v>7138.9108663728084</c:v>
                </c:pt>
                <c:pt idx="119">
                  <c:v>7109.7911968212948</c:v>
                </c:pt>
                <c:pt idx="120">
                  <c:v>6955.3907440825724</c:v>
                </c:pt>
                <c:pt idx="121">
                  <c:v>6829.3542091300314</c:v>
                </c:pt>
                <c:pt idx="122">
                  <c:v>6940.4159739974184</c:v>
                </c:pt>
                <c:pt idx="123">
                  <c:v>7131.9518379026185</c:v>
                </c:pt>
                <c:pt idx="124">
                  <c:v>7236.9349387142875</c:v>
                </c:pt>
                <c:pt idx="125">
                  <c:v>7435.6078704102611</c:v>
                </c:pt>
                <c:pt idx="126">
                  <c:v>7378.0337401030865</c:v>
                </c:pt>
                <c:pt idx="127">
                  <c:v>7443.4968714434144</c:v>
                </c:pt>
                <c:pt idx="128">
                  <c:v>7492.8614438654231</c:v>
                </c:pt>
                <c:pt idx="129">
                  <c:v>7247.4175883522485</c:v>
                </c:pt>
                <c:pt idx="130">
                  <c:v>7248.0575488097293</c:v>
                </c:pt>
                <c:pt idx="131">
                  <c:v>7096.8276215604446</c:v>
                </c:pt>
                <c:pt idx="132">
                  <c:v>6850.1597410121103</c:v>
                </c:pt>
                <c:pt idx="133">
                  <c:v>6600.5090472205475</c:v>
                </c:pt>
                <c:pt idx="134">
                  <c:v>6368.8978674301561</c:v>
                </c:pt>
                <c:pt idx="135">
                  <c:v>6409.1515590264544</c:v>
                </c:pt>
                <c:pt idx="136">
                  <c:v>5986.8304749728004</c:v>
                </c:pt>
                <c:pt idx="137">
                  <c:v>6131.4155477359564</c:v>
                </c:pt>
                <c:pt idx="138">
                  <c:v>6623.9140841352237</c:v>
                </c:pt>
                <c:pt idx="139">
                  <c:v>6655.0089959082034</c:v>
                </c:pt>
                <c:pt idx="140">
                  <c:v>6473.7634272629384</c:v>
                </c:pt>
                <c:pt idx="141">
                  <c:v>6164.9412308890251</c:v>
                </c:pt>
                <c:pt idx="142">
                  <c:v>6258.9656071402305</c:v>
                </c:pt>
                <c:pt idx="143">
                  <c:v>5813.8376058131571</c:v>
                </c:pt>
                <c:pt idx="144">
                  <c:v>6288.1190486126134</c:v>
                </c:pt>
                <c:pt idx="145">
                  <c:v>6271.8264331154614</c:v>
                </c:pt>
                <c:pt idx="146">
                  <c:v>6069.644258140941</c:v>
                </c:pt>
                <c:pt idx="147">
                  <c:v>5988.8471148550234</c:v>
                </c:pt>
                <c:pt idx="148">
                  <c:v>5961.0025169810724</c:v>
                </c:pt>
                <c:pt idx="149">
                  <c:v>6449.7774590168065</c:v>
                </c:pt>
                <c:pt idx="150">
                  <c:v>6424.0702083978204</c:v>
                </c:pt>
                <c:pt idx="151">
                  <c:v>6656.9840522554705</c:v>
                </c:pt>
                <c:pt idx="152">
                  <c:v>6637.9236488293482</c:v>
                </c:pt>
                <c:pt idx="153">
                  <c:v>6245.3127493218044</c:v>
                </c:pt>
                <c:pt idx="154">
                  <c:v>6256.2352321930903</c:v>
                </c:pt>
                <c:pt idx="155">
                  <c:v>5890.5221936141952</c:v>
                </c:pt>
                <c:pt idx="156">
                  <c:v>5963.9230801648737</c:v>
                </c:pt>
                <c:pt idx="157">
                  <c:v>5886.759482659204</c:v>
                </c:pt>
                <c:pt idx="158">
                  <c:v>5887.7646557991184</c:v>
                </c:pt>
                <c:pt idx="159">
                  <c:v>6091.1067618724192</c:v>
                </c:pt>
                <c:pt idx="160">
                  <c:v>6026.2609947037181</c:v>
                </c:pt>
                <c:pt idx="161">
                  <c:v>5780.5146177639654</c:v>
                </c:pt>
                <c:pt idx="162">
                  <c:v>5267.3363642820541</c:v>
                </c:pt>
                <c:pt idx="163">
                  <c:v>5197.1247110908344</c:v>
                </c:pt>
                <c:pt idx="164">
                  <c:v>5157.4479464232818</c:v>
                </c:pt>
                <c:pt idx="165">
                  <c:v>4490.1121762560651</c:v>
                </c:pt>
                <c:pt idx="166">
                  <c:v>4631.5505775732254</c:v>
                </c:pt>
                <c:pt idx="167">
                  <c:v>4805.1182488902714</c:v>
                </c:pt>
                <c:pt idx="168">
                  <c:v>4844.3382593723018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4F2-4D5D-892A-2DD28823CDA3}"/>
            </c:ext>
          </c:extLst>
        </c:ser>
        <c:ser>
          <c:idx val="3"/>
          <c:order val="3"/>
          <c:tx>
            <c:strRef>
              <c:f>Hoja1!$E$5</c:f>
              <c:strCache>
                <c:ptCount val="1"/>
                <c:pt idx="0">
                  <c:v>#30-70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Hoja1!$E$6:$E$174</c:f>
              <c:numCache>
                <c:formatCode>General</c:formatCode>
                <c:ptCount val="169"/>
                <c:pt idx="0">
                  <c:v>2500</c:v>
                </c:pt>
                <c:pt idx="1">
                  <c:v>2541.7963223187489</c:v>
                </c:pt>
                <c:pt idx="2">
                  <c:v>2483.6977617255097</c:v>
                </c:pt>
                <c:pt idx="3">
                  <c:v>2590.4026695982047</c:v>
                </c:pt>
                <c:pt idx="4">
                  <c:v>2605.3750771155915</c:v>
                </c:pt>
                <c:pt idx="5">
                  <c:v>2488.2398654091116</c:v>
                </c:pt>
                <c:pt idx="6">
                  <c:v>2433.2281122652512</c:v>
                </c:pt>
                <c:pt idx="7">
                  <c:v>2542.7119205591412</c:v>
                </c:pt>
                <c:pt idx="8">
                  <c:v>2700.2028000130495</c:v>
                </c:pt>
                <c:pt idx="9">
                  <c:v>2601.2544355788855</c:v>
                </c:pt>
                <c:pt idx="10">
                  <c:v>2552.6147576761082</c:v>
                </c:pt>
                <c:pt idx="11">
                  <c:v>2574.5090115704215</c:v>
                </c:pt>
                <c:pt idx="12">
                  <c:v>2494.4097305542796</c:v>
                </c:pt>
                <c:pt idx="13">
                  <c:v>2489.0831889051001</c:v>
                </c:pt>
                <c:pt idx="14">
                  <c:v>2299.349544210761</c:v>
                </c:pt>
                <c:pt idx="15">
                  <c:v>2162.7034041420188</c:v>
                </c:pt>
                <c:pt idx="16">
                  <c:v>2226.565456922287</c:v>
                </c:pt>
                <c:pt idx="17">
                  <c:v>2207.5588661159927</c:v>
                </c:pt>
                <c:pt idx="18">
                  <c:v>2391.6463140068495</c:v>
                </c:pt>
                <c:pt idx="19">
                  <c:v>2417.9150424932609</c:v>
                </c:pt>
                <c:pt idx="20">
                  <c:v>2481.8907115017323</c:v>
                </c:pt>
                <c:pt idx="21">
                  <c:v>2454.4949882557989</c:v>
                </c:pt>
                <c:pt idx="22">
                  <c:v>2355.9685748628708</c:v>
                </c:pt>
                <c:pt idx="23">
                  <c:v>2479.3537709189422</c:v>
                </c:pt>
                <c:pt idx="24">
                  <c:v>2427.6114483336451</c:v>
                </c:pt>
                <c:pt idx="25">
                  <c:v>2292.1958857980244</c:v>
                </c:pt>
                <c:pt idx="26">
                  <c:v>2559.6012607132943</c:v>
                </c:pt>
                <c:pt idx="27">
                  <c:v>2524.9475585427726</c:v>
                </c:pt>
                <c:pt idx="28">
                  <c:v>2372.0389914965363</c:v>
                </c:pt>
                <c:pt idx="29">
                  <c:v>2514.663291575624</c:v>
                </c:pt>
                <c:pt idx="30">
                  <c:v>2630.1572532622322</c:v>
                </c:pt>
                <c:pt idx="31">
                  <c:v>2563.4327906982762</c:v>
                </c:pt>
                <c:pt idx="32">
                  <c:v>2465.7732198440472</c:v>
                </c:pt>
                <c:pt idx="33">
                  <c:v>2530.5602866368718</c:v>
                </c:pt>
                <c:pt idx="34">
                  <c:v>2491.8027181682664</c:v>
                </c:pt>
                <c:pt idx="35">
                  <c:v>2431.4567255767042</c:v>
                </c:pt>
                <c:pt idx="36">
                  <c:v>2660.7057726144612</c:v>
                </c:pt>
                <c:pt idx="37">
                  <c:v>2576.653806252461</c:v>
                </c:pt>
                <c:pt idx="38">
                  <c:v>2458.9255785701525</c:v>
                </c:pt>
                <c:pt idx="39">
                  <c:v>2424.5965277890846</c:v>
                </c:pt>
                <c:pt idx="40">
                  <c:v>2421.3880591456414</c:v>
                </c:pt>
                <c:pt idx="41">
                  <c:v>2330.2534890688594</c:v>
                </c:pt>
                <c:pt idx="42">
                  <c:v>2454.9618553359596</c:v>
                </c:pt>
                <c:pt idx="43">
                  <c:v>2574.55585446335</c:v>
                </c:pt>
                <c:pt idx="44">
                  <c:v>2487.7654068055722</c:v>
                </c:pt>
                <c:pt idx="45">
                  <c:v>2470.3858919243398</c:v>
                </c:pt>
                <c:pt idx="46">
                  <c:v>2696.7152070285115</c:v>
                </c:pt>
                <c:pt idx="47">
                  <c:v>2891.2486446955309</c:v>
                </c:pt>
                <c:pt idx="48">
                  <c:v>2913.256702833301</c:v>
                </c:pt>
                <c:pt idx="49">
                  <c:v>2945.8570977465706</c:v>
                </c:pt>
                <c:pt idx="50">
                  <c:v>2861.2198817084777</c:v>
                </c:pt>
                <c:pt idx="51">
                  <c:v>2822.9926950411013</c:v>
                </c:pt>
                <c:pt idx="52">
                  <c:v>2671.5320487450253</c:v>
                </c:pt>
                <c:pt idx="53">
                  <c:v>2794.4128251576694</c:v>
                </c:pt>
                <c:pt idx="54">
                  <c:v>2625.1398155216793</c:v>
                </c:pt>
                <c:pt idx="55">
                  <c:v>2715.1801055664714</c:v>
                </c:pt>
                <c:pt idx="56">
                  <c:v>2674.6888306492833</c:v>
                </c:pt>
                <c:pt idx="57">
                  <c:v>2566.1866490290981</c:v>
                </c:pt>
                <c:pt idx="58">
                  <c:v>2648.88921484207</c:v>
                </c:pt>
                <c:pt idx="59">
                  <c:v>2807.9430616115114</c:v>
                </c:pt>
                <c:pt idx="60">
                  <c:v>2822.9961205975883</c:v>
                </c:pt>
                <c:pt idx="61">
                  <c:v>2778.8383876680027</c:v>
                </c:pt>
                <c:pt idx="62">
                  <c:v>2738.8791252623237</c:v>
                </c:pt>
                <c:pt idx="63">
                  <c:v>2752.9876372659492</c:v>
                </c:pt>
                <c:pt idx="64">
                  <c:v>2624.5469484369737</c:v>
                </c:pt>
                <c:pt idx="65">
                  <c:v>2663.5332103012729</c:v>
                </c:pt>
                <c:pt idx="66">
                  <c:v>2714.7621938807506</c:v>
                </c:pt>
                <c:pt idx="67">
                  <c:v>2935.7469063099597</c:v>
                </c:pt>
                <c:pt idx="68">
                  <c:v>2862.0144396291057</c:v>
                </c:pt>
                <c:pt idx="69">
                  <c:v>2827.6059941683257</c:v>
                </c:pt>
                <c:pt idx="70">
                  <c:v>2803.359702979436</c:v>
                </c:pt>
                <c:pt idx="71">
                  <c:v>2778.3478270755272</c:v>
                </c:pt>
                <c:pt idx="72">
                  <c:v>2988.7888595764034</c:v>
                </c:pt>
                <c:pt idx="73">
                  <c:v>2879.6171282813689</c:v>
                </c:pt>
                <c:pt idx="74">
                  <c:v>2947.9632109354998</c:v>
                </c:pt>
                <c:pt idx="75">
                  <c:v>3197.2596636144899</c:v>
                </c:pt>
                <c:pt idx="76">
                  <c:v>3293.5931022164523</c:v>
                </c:pt>
                <c:pt idx="77">
                  <c:v>3319.3741810591519</c:v>
                </c:pt>
                <c:pt idx="78">
                  <c:v>3353.1578735409762</c:v>
                </c:pt>
                <c:pt idx="79">
                  <c:v>3374.5749947719519</c:v>
                </c:pt>
                <c:pt idx="80">
                  <c:v>3364.3770417780502</c:v>
                </c:pt>
                <c:pt idx="81">
                  <c:v>3539.1926378101462</c:v>
                </c:pt>
                <c:pt idx="82">
                  <c:v>3444.2757655274918</c:v>
                </c:pt>
                <c:pt idx="83">
                  <c:v>3397.4703327258262</c:v>
                </c:pt>
                <c:pt idx="84">
                  <c:v>3407.2782404021427</c:v>
                </c:pt>
                <c:pt idx="85">
                  <c:v>3539.5215541371272</c:v>
                </c:pt>
                <c:pt idx="86">
                  <c:v>3601.590655307321</c:v>
                </c:pt>
                <c:pt idx="87">
                  <c:v>3597.9777843266597</c:v>
                </c:pt>
                <c:pt idx="88">
                  <c:v>3550.5214360180976</c:v>
                </c:pt>
                <c:pt idx="89">
                  <c:v>3640.4235737438912</c:v>
                </c:pt>
                <c:pt idx="90">
                  <c:v>3823.3589385798268</c:v>
                </c:pt>
                <c:pt idx="91">
                  <c:v>3855.7894679259016</c:v>
                </c:pt>
                <c:pt idx="92">
                  <c:v>3731.40292193613</c:v>
                </c:pt>
                <c:pt idx="93">
                  <c:v>3697.8243476318962</c:v>
                </c:pt>
                <c:pt idx="94">
                  <c:v>3582.0722670041155</c:v>
                </c:pt>
                <c:pt idx="95">
                  <c:v>3575.1901953970996</c:v>
                </c:pt>
                <c:pt idx="96">
                  <c:v>3666.2128612367433</c:v>
                </c:pt>
                <c:pt idx="97">
                  <c:v>3719.8341029745361</c:v>
                </c:pt>
                <c:pt idx="98">
                  <c:v>3625.1860124256591</c:v>
                </c:pt>
                <c:pt idx="99">
                  <c:v>3532.4807734557257</c:v>
                </c:pt>
                <c:pt idx="100">
                  <c:v>3447.4227698732002</c:v>
                </c:pt>
                <c:pt idx="101">
                  <c:v>3647.5998884792334</c:v>
                </c:pt>
                <c:pt idx="102">
                  <c:v>3561.4744038401377</c:v>
                </c:pt>
                <c:pt idx="103">
                  <c:v>3461.4451014950901</c:v>
                </c:pt>
                <c:pt idx="104">
                  <c:v>3410.4522499387058</c:v>
                </c:pt>
                <c:pt idx="105">
                  <c:v>3212.7130570548752</c:v>
                </c:pt>
                <c:pt idx="106">
                  <c:v>3016.7309530731886</c:v>
                </c:pt>
                <c:pt idx="107">
                  <c:v>3002.6852971363442</c:v>
                </c:pt>
                <c:pt idx="108">
                  <c:v>2841.1903618670835</c:v>
                </c:pt>
                <c:pt idx="109">
                  <c:v>2746.5342132742558</c:v>
                </c:pt>
                <c:pt idx="110">
                  <c:v>2658.1659152199641</c:v>
                </c:pt>
                <c:pt idx="111">
                  <c:v>2485.4504244035779</c:v>
                </c:pt>
                <c:pt idx="112">
                  <c:v>2368.5482150457483</c:v>
                </c:pt>
                <c:pt idx="113">
                  <c:v>2062.1592161472872</c:v>
                </c:pt>
                <c:pt idx="114">
                  <c:v>1993.1615249739448</c:v>
                </c:pt>
                <c:pt idx="115">
                  <c:v>2056.9929231870155</c:v>
                </c:pt>
                <c:pt idx="116">
                  <c:v>2153.5345727382569</c:v>
                </c:pt>
                <c:pt idx="117">
                  <c:v>2201.234083842417</c:v>
                </c:pt>
                <c:pt idx="118">
                  <c:v>2176.2090003047647</c:v>
                </c:pt>
                <c:pt idx="119">
                  <c:v>2262.7589203694297</c:v>
                </c:pt>
                <c:pt idx="120">
                  <c:v>2194.5807342021712</c:v>
                </c:pt>
                <c:pt idx="121">
                  <c:v>2259.1801322736333</c:v>
                </c:pt>
                <c:pt idx="122">
                  <c:v>2067.7777890489647</c:v>
                </c:pt>
                <c:pt idx="123">
                  <c:v>2094.2663724872909</c:v>
                </c:pt>
                <c:pt idx="124">
                  <c:v>2066.4226528095542</c:v>
                </c:pt>
                <c:pt idx="125">
                  <c:v>1923.9397554851373</c:v>
                </c:pt>
                <c:pt idx="126">
                  <c:v>1969.2825151646061</c:v>
                </c:pt>
                <c:pt idx="127">
                  <c:v>1881.9983236254359</c:v>
                </c:pt>
                <c:pt idx="128">
                  <c:v>1969.9825053755101</c:v>
                </c:pt>
                <c:pt idx="129">
                  <c:v>2053.8673494471327</c:v>
                </c:pt>
                <c:pt idx="130">
                  <c:v>1906.6626769926634</c:v>
                </c:pt>
                <c:pt idx="131">
                  <c:v>1704.8300892245888</c:v>
                </c:pt>
                <c:pt idx="132">
                  <c:v>1644.5774921405687</c:v>
                </c:pt>
                <c:pt idx="133">
                  <c:v>1636.7826912157984</c:v>
                </c:pt>
                <c:pt idx="134">
                  <c:v>1656.1320441432358</c:v>
                </c:pt>
                <c:pt idx="135">
                  <c:v>1716.6248798265799</c:v>
                </c:pt>
                <c:pt idx="136">
                  <c:v>1738.2003518747881</c:v>
                </c:pt>
                <c:pt idx="137">
                  <c:v>1884.9182991092482</c:v>
                </c:pt>
                <c:pt idx="138">
                  <c:v>1790.5633212062996</c:v>
                </c:pt>
                <c:pt idx="139">
                  <c:v>1662.2984155445629</c:v>
                </c:pt>
                <c:pt idx="140">
                  <c:v>1794.5081786249934</c:v>
                </c:pt>
                <c:pt idx="141">
                  <c:v>1951.9496108559586</c:v>
                </c:pt>
                <c:pt idx="142">
                  <c:v>2052.1244970428297</c:v>
                </c:pt>
                <c:pt idx="143">
                  <c:v>2088.6869974832043</c:v>
                </c:pt>
                <c:pt idx="144">
                  <c:v>2105.8645438279073</c:v>
                </c:pt>
                <c:pt idx="145">
                  <c:v>2059.8455543369623</c:v>
                </c:pt>
                <c:pt idx="146">
                  <c:v>2261.0605614526348</c:v>
                </c:pt>
                <c:pt idx="147">
                  <c:v>2018.2535498723478</c:v>
                </c:pt>
                <c:pt idx="148">
                  <c:v>1946.0263356404123</c:v>
                </c:pt>
                <c:pt idx="149">
                  <c:v>1882.6307771899969</c:v>
                </c:pt>
                <c:pt idx="150">
                  <c:v>1740.0143614665431</c:v>
                </c:pt>
                <c:pt idx="151">
                  <c:v>1647.5087669721811</c:v>
                </c:pt>
                <c:pt idx="152">
                  <c:v>1570.3011042447147</c:v>
                </c:pt>
                <c:pt idx="153">
                  <c:v>1499.4731636293207</c:v>
                </c:pt>
                <c:pt idx="154">
                  <c:v>1583.2629663814059</c:v>
                </c:pt>
                <c:pt idx="155">
                  <c:v>1660.098372960231</c:v>
                </c:pt>
                <c:pt idx="156">
                  <c:v>1590.547643412521</c:v>
                </c:pt>
                <c:pt idx="157">
                  <c:v>1470.6721906522098</c:v>
                </c:pt>
                <c:pt idx="158">
                  <c:v>1496.0939097125602</c:v>
                </c:pt>
                <c:pt idx="159">
                  <c:v>1380.3422168905063</c:v>
                </c:pt>
                <c:pt idx="160">
                  <c:v>1524.4993853246801</c:v>
                </c:pt>
                <c:pt idx="161">
                  <c:v>1663.505709396356</c:v>
                </c:pt>
                <c:pt idx="162">
                  <c:v>1669.9474193536951</c:v>
                </c:pt>
                <c:pt idx="163">
                  <c:v>1743.3615694663551</c:v>
                </c:pt>
                <c:pt idx="164">
                  <c:v>1850.7562244946405</c:v>
                </c:pt>
                <c:pt idx="165">
                  <c:v>1767.2591840912617</c:v>
                </c:pt>
                <c:pt idx="166">
                  <c:v>1778.5113775700288</c:v>
                </c:pt>
                <c:pt idx="167">
                  <c:v>1806.8783485844415</c:v>
                </c:pt>
                <c:pt idx="168">
                  <c:v>1754.3941371252929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4F2-4D5D-892A-2DD28823CDA3}"/>
            </c:ext>
          </c:extLst>
        </c:ser>
        <c:ser>
          <c:idx val="4"/>
          <c:order val="4"/>
          <c:tx>
            <c:strRef>
              <c:f>Hoja1!$F$5</c:f>
              <c:strCache>
                <c:ptCount val="1"/>
                <c:pt idx="0">
                  <c:v>#20-40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Hoja1!$F$6:$F$174</c:f>
              <c:numCache>
                <c:formatCode>General</c:formatCode>
                <c:ptCount val="169"/>
                <c:pt idx="0">
                  <c:v>2500</c:v>
                </c:pt>
                <c:pt idx="1">
                  <c:v>2527.5725362561475</c:v>
                </c:pt>
                <c:pt idx="2">
                  <c:v>2438.4705658031062</c:v>
                </c:pt>
                <c:pt idx="3">
                  <c:v>2449.639055609302</c:v>
                </c:pt>
                <c:pt idx="4">
                  <c:v>2556.5000386030742</c:v>
                </c:pt>
                <c:pt idx="5">
                  <c:v>2535.0103404878118</c:v>
                </c:pt>
                <c:pt idx="6">
                  <c:v>2510.1448176463546</c:v>
                </c:pt>
                <c:pt idx="7">
                  <c:v>2595.1473588269982</c:v>
                </c:pt>
                <c:pt idx="8">
                  <c:v>2411.3158486568645</c:v>
                </c:pt>
                <c:pt idx="9">
                  <c:v>2567.0745458373822</c:v>
                </c:pt>
                <c:pt idx="10">
                  <c:v>2472.4825903612573</c:v>
                </c:pt>
                <c:pt idx="11">
                  <c:v>2250.7366390537127</c:v>
                </c:pt>
                <c:pt idx="12">
                  <c:v>2156.1244594502282</c:v>
                </c:pt>
                <c:pt idx="13">
                  <c:v>2259.5885502424862</c:v>
                </c:pt>
                <c:pt idx="14">
                  <c:v>2141.2490360426646</c:v>
                </c:pt>
                <c:pt idx="15">
                  <c:v>2140.7735221943062</c:v>
                </c:pt>
                <c:pt idx="16">
                  <c:v>2010.9420756803531</c:v>
                </c:pt>
                <c:pt idx="17">
                  <c:v>2120.0284869048737</c:v>
                </c:pt>
                <c:pt idx="18">
                  <c:v>2108.8649050051135</c:v>
                </c:pt>
                <c:pt idx="19">
                  <c:v>2173.8672217836297</c:v>
                </c:pt>
                <c:pt idx="20">
                  <c:v>2177.4808279978597</c:v>
                </c:pt>
                <c:pt idx="21">
                  <c:v>2278.470848923409</c:v>
                </c:pt>
                <c:pt idx="22">
                  <c:v>2271.9428537493727</c:v>
                </c:pt>
                <c:pt idx="23">
                  <c:v>2296.8810028298271</c:v>
                </c:pt>
                <c:pt idx="24">
                  <c:v>2302.4091343783607</c:v>
                </c:pt>
                <c:pt idx="25">
                  <c:v>2294.3195504067462</c:v>
                </c:pt>
                <c:pt idx="26">
                  <c:v>2231.7521774313291</c:v>
                </c:pt>
                <c:pt idx="27">
                  <c:v>2412.2134885329765</c:v>
                </c:pt>
                <c:pt idx="28">
                  <c:v>2625.0642134511741</c:v>
                </c:pt>
                <c:pt idx="29">
                  <c:v>2614.9630350052812</c:v>
                </c:pt>
                <c:pt idx="30">
                  <c:v>2622.7469726776558</c:v>
                </c:pt>
                <c:pt idx="31">
                  <c:v>2586.2368758215334</c:v>
                </c:pt>
                <c:pt idx="32">
                  <c:v>2439.8632381584162</c:v>
                </c:pt>
                <c:pt idx="33">
                  <c:v>2507.0746262574366</c:v>
                </c:pt>
                <c:pt idx="34">
                  <c:v>2433.6937954428618</c:v>
                </c:pt>
                <c:pt idx="35">
                  <c:v>2595.8063161296595</c:v>
                </c:pt>
                <c:pt idx="36">
                  <c:v>2613.1942502286188</c:v>
                </c:pt>
                <c:pt idx="37">
                  <c:v>2447.6058673864568</c:v>
                </c:pt>
                <c:pt idx="38">
                  <c:v>2559.3145231427411</c:v>
                </c:pt>
                <c:pt idx="39">
                  <c:v>2503.2156756960439</c:v>
                </c:pt>
                <c:pt idx="40">
                  <c:v>2486.6644574654383</c:v>
                </c:pt>
                <c:pt idx="41">
                  <c:v>2603.0959261676835</c:v>
                </c:pt>
                <c:pt idx="42">
                  <c:v>2892.6923879855722</c:v>
                </c:pt>
                <c:pt idx="43">
                  <c:v>3072.3485885958917</c:v>
                </c:pt>
                <c:pt idx="44">
                  <c:v>3122.8005647278237</c:v>
                </c:pt>
                <c:pt idx="45">
                  <c:v>3051.1125766176292</c:v>
                </c:pt>
                <c:pt idx="46">
                  <c:v>3014.2465519493717</c:v>
                </c:pt>
                <c:pt idx="47">
                  <c:v>2891.8330152533181</c:v>
                </c:pt>
                <c:pt idx="48">
                  <c:v>2993.674569830267</c:v>
                </c:pt>
                <c:pt idx="49">
                  <c:v>3015.9737763576622</c:v>
                </c:pt>
                <c:pt idx="50">
                  <c:v>2910.0182977760019</c:v>
                </c:pt>
                <c:pt idx="51">
                  <c:v>2882.7453213058598</c:v>
                </c:pt>
                <c:pt idx="52">
                  <c:v>2842.8652311231613</c:v>
                </c:pt>
                <c:pt idx="53">
                  <c:v>2623.706508270925</c:v>
                </c:pt>
                <c:pt idx="54">
                  <c:v>2506.1443362746322</c:v>
                </c:pt>
                <c:pt idx="55">
                  <c:v>2699.6213817881958</c:v>
                </c:pt>
                <c:pt idx="56">
                  <c:v>2555.0127432834552</c:v>
                </c:pt>
                <c:pt idx="57">
                  <c:v>2653.0831487401601</c:v>
                </c:pt>
                <c:pt idx="58">
                  <c:v>2600.6973082615013</c:v>
                </c:pt>
                <c:pt idx="59">
                  <c:v>2693.5483297354717</c:v>
                </c:pt>
                <c:pt idx="60">
                  <c:v>2474.8169869021822</c:v>
                </c:pt>
                <c:pt idx="61">
                  <c:v>2314.4510274138865</c:v>
                </c:pt>
                <c:pt idx="62">
                  <c:v>2312.5507388121368</c:v>
                </c:pt>
                <c:pt idx="63">
                  <c:v>2248.5950085828672</c:v>
                </c:pt>
                <c:pt idx="64">
                  <c:v>2411.8567895749352</c:v>
                </c:pt>
                <c:pt idx="65">
                  <c:v>2398.5583607765702</c:v>
                </c:pt>
                <c:pt idx="66">
                  <c:v>2379.4414387205229</c:v>
                </c:pt>
                <c:pt idx="67">
                  <c:v>2442.0361642470102</c:v>
                </c:pt>
                <c:pt idx="68">
                  <c:v>2439.4805721639195</c:v>
                </c:pt>
                <c:pt idx="69">
                  <c:v>2570.6693345271351</c:v>
                </c:pt>
                <c:pt idx="70">
                  <c:v>2743.7104752318201</c:v>
                </c:pt>
                <c:pt idx="71">
                  <c:v>2763.5461707394852</c:v>
                </c:pt>
                <c:pt idx="72">
                  <c:v>2758.2412302663752</c:v>
                </c:pt>
                <c:pt idx="73">
                  <c:v>2777.6071540319472</c:v>
                </c:pt>
                <c:pt idx="74">
                  <c:v>2829.2518759089417</c:v>
                </c:pt>
                <c:pt idx="75">
                  <c:v>2861.4745375031725</c:v>
                </c:pt>
                <c:pt idx="76">
                  <c:v>2895.484885662042</c:v>
                </c:pt>
                <c:pt idx="77">
                  <c:v>2921.2405476899667</c:v>
                </c:pt>
                <c:pt idx="78">
                  <c:v>2983.8201863220215</c:v>
                </c:pt>
                <c:pt idx="79">
                  <c:v>2880.8967272965215</c:v>
                </c:pt>
                <c:pt idx="80">
                  <c:v>2763.5318808289803</c:v>
                </c:pt>
                <c:pt idx="81">
                  <c:v>2581.6174131279408</c:v>
                </c:pt>
                <c:pt idx="82">
                  <c:v>2714.6704866795412</c:v>
                </c:pt>
                <c:pt idx="83">
                  <c:v>2891.0822415580587</c:v>
                </c:pt>
                <c:pt idx="84">
                  <c:v>2935.5834130085127</c:v>
                </c:pt>
                <c:pt idx="85">
                  <c:v>2958.8227305326122</c:v>
                </c:pt>
                <c:pt idx="86">
                  <c:v>2907.5824703668968</c:v>
                </c:pt>
                <c:pt idx="87">
                  <c:v>2906.1910426446802</c:v>
                </c:pt>
                <c:pt idx="88">
                  <c:v>2614.6368181988387</c:v>
                </c:pt>
                <c:pt idx="89">
                  <c:v>2562.2182584095403</c:v>
                </c:pt>
                <c:pt idx="90">
                  <c:v>2460.3604089591481</c:v>
                </c:pt>
                <c:pt idx="91">
                  <c:v>2464.1048731815144</c:v>
                </c:pt>
                <c:pt idx="92">
                  <c:v>2467.5764934302179</c:v>
                </c:pt>
                <c:pt idx="93">
                  <c:v>2636.3811694653646</c:v>
                </c:pt>
                <c:pt idx="94">
                  <c:v>2649.9049393792811</c:v>
                </c:pt>
                <c:pt idx="95">
                  <c:v>2643.0043560758772</c:v>
                </c:pt>
                <c:pt idx="96">
                  <c:v>2830.4813440574312</c:v>
                </c:pt>
                <c:pt idx="97">
                  <c:v>2718.4492913927397</c:v>
                </c:pt>
                <c:pt idx="98">
                  <c:v>2685.9071528131217</c:v>
                </c:pt>
                <c:pt idx="99">
                  <c:v>2709.8184761308621</c:v>
                </c:pt>
                <c:pt idx="100">
                  <c:v>2685.0738185287832</c:v>
                </c:pt>
                <c:pt idx="101">
                  <c:v>2617.9915561559678</c:v>
                </c:pt>
                <c:pt idx="102">
                  <c:v>2700.6430659064554</c:v>
                </c:pt>
                <c:pt idx="103">
                  <c:v>2775.5391725724407</c:v>
                </c:pt>
                <c:pt idx="104">
                  <c:v>2842.6717477029706</c:v>
                </c:pt>
                <c:pt idx="105">
                  <c:v>2885.7275334092851</c:v>
                </c:pt>
                <c:pt idx="106">
                  <c:v>2909.9945220706004</c:v>
                </c:pt>
                <c:pt idx="107">
                  <c:v>2969.2027545155129</c:v>
                </c:pt>
                <c:pt idx="108">
                  <c:v>3005.3477674408791</c:v>
                </c:pt>
                <c:pt idx="109">
                  <c:v>2859.3680132702825</c:v>
                </c:pt>
                <c:pt idx="110">
                  <c:v>2802.0029694516984</c:v>
                </c:pt>
                <c:pt idx="111">
                  <c:v>2872.7976884710547</c:v>
                </c:pt>
                <c:pt idx="112">
                  <c:v>2866.5604093786733</c:v>
                </c:pt>
                <c:pt idx="113">
                  <c:v>2827.5755161475472</c:v>
                </c:pt>
                <c:pt idx="114">
                  <c:v>2741.4185991299487</c:v>
                </c:pt>
                <c:pt idx="115">
                  <c:v>2822.914829367583</c:v>
                </c:pt>
                <c:pt idx="116">
                  <c:v>3184.247802931257</c:v>
                </c:pt>
                <c:pt idx="117">
                  <c:v>3163.7778764174936</c:v>
                </c:pt>
                <c:pt idx="118">
                  <c:v>3184.5457324920421</c:v>
                </c:pt>
                <c:pt idx="119">
                  <c:v>3199.6091818766849</c:v>
                </c:pt>
                <c:pt idx="120">
                  <c:v>2970.2057026927946</c:v>
                </c:pt>
                <c:pt idx="121">
                  <c:v>2791.6868124752968</c:v>
                </c:pt>
                <c:pt idx="122">
                  <c:v>2593.2583425309372</c:v>
                </c:pt>
                <c:pt idx="123">
                  <c:v>2602.5713145733944</c:v>
                </c:pt>
                <c:pt idx="124">
                  <c:v>2583.9849307494624</c:v>
                </c:pt>
                <c:pt idx="125">
                  <c:v>2543.1007794406237</c:v>
                </c:pt>
                <c:pt idx="126">
                  <c:v>2737.3947336621891</c:v>
                </c:pt>
                <c:pt idx="127">
                  <c:v>2833.6512113841522</c:v>
                </c:pt>
                <c:pt idx="128">
                  <c:v>2979.4136633362905</c:v>
                </c:pt>
                <c:pt idx="129">
                  <c:v>2866.2216069146689</c:v>
                </c:pt>
                <c:pt idx="130">
                  <c:v>2812.3940288548702</c:v>
                </c:pt>
                <c:pt idx="131">
                  <c:v>2762.2086807762548</c:v>
                </c:pt>
                <c:pt idx="132">
                  <c:v>2830.9729538182005</c:v>
                </c:pt>
                <c:pt idx="133">
                  <c:v>3058.9764595682554</c:v>
                </c:pt>
                <c:pt idx="134">
                  <c:v>3092.8452152949112</c:v>
                </c:pt>
                <c:pt idx="135">
                  <c:v>2883.7173933718773</c:v>
                </c:pt>
                <c:pt idx="136">
                  <c:v>2919.1163593850742</c:v>
                </c:pt>
                <c:pt idx="137">
                  <c:v>2929.7270997953237</c:v>
                </c:pt>
                <c:pt idx="138">
                  <c:v>2843.6152950356486</c:v>
                </c:pt>
                <c:pt idx="139">
                  <c:v>2838.3868745879995</c:v>
                </c:pt>
                <c:pt idx="140">
                  <c:v>2722.6137089748372</c:v>
                </c:pt>
                <c:pt idx="141">
                  <c:v>2618.4864765024722</c:v>
                </c:pt>
                <c:pt idx="142">
                  <c:v>2445.8482235065371</c:v>
                </c:pt>
                <c:pt idx="143">
                  <c:v>2151.0020256465914</c:v>
                </c:pt>
                <c:pt idx="144">
                  <c:v>2232.8419688308372</c:v>
                </c:pt>
                <c:pt idx="145">
                  <c:v>2113.970984819221</c:v>
                </c:pt>
                <c:pt idx="146">
                  <c:v>2148.2283831455047</c:v>
                </c:pt>
                <c:pt idx="147">
                  <c:v>2198.0929412924652</c:v>
                </c:pt>
                <c:pt idx="148">
                  <c:v>2255.0859359450428</c:v>
                </c:pt>
                <c:pt idx="149">
                  <c:v>2385.1428913887039</c:v>
                </c:pt>
                <c:pt idx="150">
                  <c:v>2437.8003381553672</c:v>
                </c:pt>
                <c:pt idx="151">
                  <c:v>2458.7215335385431</c:v>
                </c:pt>
                <c:pt idx="152">
                  <c:v>2186.9704617603597</c:v>
                </c:pt>
                <c:pt idx="153">
                  <c:v>2202.3759628268062</c:v>
                </c:pt>
                <c:pt idx="154">
                  <c:v>2385.1370429013105</c:v>
                </c:pt>
                <c:pt idx="155">
                  <c:v>2401.9857613285217</c:v>
                </c:pt>
                <c:pt idx="156">
                  <c:v>2543.3567251648547</c:v>
                </c:pt>
                <c:pt idx="157">
                  <c:v>2516.2622508735162</c:v>
                </c:pt>
                <c:pt idx="158">
                  <c:v>2321.3637027467262</c:v>
                </c:pt>
                <c:pt idx="159">
                  <c:v>2488.700185859565</c:v>
                </c:pt>
                <c:pt idx="160">
                  <c:v>2610.7720359507507</c:v>
                </c:pt>
                <c:pt idx="161">
                  <c:v>2371.3796656942495</c:v>
                </c:pt>
                <c:pt idx="162">
                  <c:v>2374.1065939669097</c:v>
                </c:pt>
                <c:pt idx="163">
                  <c:v>2457.8679803652085</c:v>
                </c:pt>
                <c:pt idx="164">
                  <c:v>2627.4660146587557</c:v>
                </c:pt>
                <c:pt idx="165">
                  <c:v>2678.5312045406822</c:v>
                </c:pt>
                <c:pt idx="166">
                  <c:v>2661.6370375667952</c:v>
                </c:pt>
                <c:pt idx="167">
                  <c:v>2635.6142173082212</c:v>
                </c:pt>
                <c:pt idx="168">
                  <c:v>2467.9615586218015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4F2-4D5D-892A-2DD28823C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235008"/>
        <c:axId val="218597632"/>
      </c:scatterChart>
      <c:valAx>
        <c:axId val="216235008"/>
        <c:scaling>
          <c:orientation val="minMax"/>
          <c:max val="168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AR"/>
                  <a:t>Tiempo</a:t>
                </a:r>
                <a:r>
                  <a:rPr lang="es-AR" baseline="0"/>
                  <a:t>  [h]</a:t>
                </a:r>
                <a:endParaRPr lang="es-AR"/>
              </a:p>
            </c:rich>
          </c:tx>
          <c:layout>
            <c:manualLayout>
              <c:xMode val="edge"/>
              <c:yMode val="edge"/>
              <c:x val="0.67181714785651792"/>
              <c:y val="0.8879396325459345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8597632"/>
        <c:crosses val="autoZero"/>
        <c:crossBetween val="midCat"/>
        <c:majorUnit val="24"/>
      </c:valAx>
      <c:valAx>
        <c:axId val="218597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Stock CIMSA [Ton]</a:t>
                </a:r>
              </a:p>
            </c:rich>
          </c:tx>
          <c:layout>
            <c:manualLayout>
              <c:xMode val="edge"/>
              <c:yMode val="edge"/>
              <c:x val="2.7777777777777971E-2"/>
              <c:y val="2.352398658501024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623500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Hoja1!$B$5</c:f>
              <c:strCache>
                <c:ptCount val="1"/>
                <c:pt idx="0">
                  <c:v>#100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Hoja1!$B$6:$B$174</c:f>
              <c:numCache>
                <c:formatCode>General</c:formatCode>
                <c:ptCount val="169"/>
                <c:pt idx="0">
                  <c:v>1000</c:v>
                </c:pt>
                <c:pt idx="1">
                  <c:v>1065.8480914330407</c:v>
                </c:pt>
                <c:pt idx="2">
                  <c:v>1079.9909451672661</c:v>
                </c:pt>
                <c:pt idx="3">
                  <c:v>1082.8073365781586</c:v>
                </c:pt>
                <c:pt idx="4">
                  <c:v>1057.9057661503759</c:v>
                </c:pt>
                <c:pt idx="5">
                  <c:v>968.06391207209458</c:v>
                </c:pt>
                <c:pt idx="6">
                  <c:v>1045.6321455615448</c:v>
                </c:pt>
                <c:pt idx="7">
                  <c:v>1015.8790809932759</c:v>
                </c:pt>
                <c:pt idx="8">
                  <c:v>983.74779581084806</c:v>
                </c:pt>
                <c:pt idx="9">
                  <c:v>989.73364609902342</c:v>
                </c:pt>
                <c:pt idx="10">
                  <c:v>898.56412728313887</c:v>
                </c:pt>
                <c:pt idx="11">
                  <c:v>922.50107744625802</c:v>
                </c:pt>
                <c:pt idx="12">
                  <c:v>916.43409021338312</c:v>
                </c:pt>
                <c:pt idx="13">
                  <c:v>909.46664064790048</c:v>
                </c:pt>
                <c:pt idx="14">
                  <c:v>1005.4036008513951</c:v>
                </c:pt>
                <c:pt idx="15">
                  <c:v>925.71037868923554</c:v>
                </c:pt>
                <c:pt idx="16">
                  <c:v>894.32858155331655</c:v>
                </c:pt>
                <c:pt idx="17">
                  <c:v>856.26278019121048</c:v>
                </c:pt>
                <c:pt idx="18">
                  <c:v>813.05995584324739</c:v>
                </c:pt>
                <c:pt idx="19">
                  <c:v>808.00094549775986</c:v>
                </c:pt>
                <c:pt idx="20">
                  <c:v>886.79386488257342</c:v>
                </c:pt>
                <c:pt idx="21">
                  <c:v>868.94717418207006</c:v>
                </c:pt>
                <c:pt idx="22">
                  <c:v>884.11752027974171</c:v>
                </c:pt>
                <c:pt idx="23">
                  <c:v>913.07022814026948</c:v>
                </c:pt>
                <c:pt idx="24">
                  <c:v>908.7320970853624</c:v>
                </c:pt>
                <c:pt idx="25">
                  <c:v>1008.3225215475941</c:v>
                </c:pt>
                <c:pt idx="26">
                  <c:v>1005.5375858043881</c:v>
                </c:pt>
                <c:pt idx="27">
                  <c:v>909.19455411748993</c:v>
                </c:pt>
                <c:pt idx="28">
                  <c:v>954.59842654577335</c:v>
                </c:pt>
                <c:pt idx="29">
                  <c:v>977.02524472659059</c:v>
                </c:pt>
                <c:pt idx="30">
                  <c:v>964.5811946490295</c:v>
                </c:pt>
                <c:pt idx="31">
                  <c:v>870.78721825100808</c:v>
                </c:pt>
                <c:pt idx="32">
                  <c:v>881.7782682222155</c:v>
                </c:pt>
                <c:pt idx="33">
                  <c:v>957.3941010377946</c:v>
                </c:pt>
                <c:pt idx="34">
                  <c:v>1004.9461386023304</c:v>
                </c:pt>
                <c:pt idx="35">
                  <c:v>1049.2287597012764</c:v>
                </c:pt>
                <c:pt idx="36">
                  <c:v>1095.8391070970697</c:v>
                </c:pt>
                <c:pt idx="37">
                  <c:v>1170.8323633528328</c:v>
                </c:pt>
                <c:pt idx="38">
                  <c:v>1210.3741761743781</c:v>
                </c:pt>
                <c:pt idx="39">
                  <c:v>1243.4442347544848</c:v>
                </c:pt>
                <c:pt idx="40">
                  <c:v>1237.0840100193768</c:v>
                </c:pt>
                <c:pt idx="41">
                  <c:v>1169.5776424978876</c:v>
                </c:pt>
                <c:pt idx="42">
                  <c:v>1127.766291877394</c:v>
                </c:pt>
                <c:pt idx="43">
                  <c:v>1187.3904956376698</c:v>
                </c:pt>
                <c:pt idx="44">
                  <c:v>1105.4297060727263</c:v>
                </c:pt>
                <c:pt idx="45">
                  <c:v>1118.189013339862</c:v>
                </c:pt>
                <c:pt idx="46">
                  <c:v>1094.0116320851666</c:v>
                </c:pt>
                <c:pt idx="47">
                  <c:v>1197.2835929420751</c:v>
                </c:pt>
                <c:pt idx="48">
                  <c:v>1249.8160309452564</c:v>
                </c:pt>
                <c:pt idx="49">
                  <c:v>1223.9732557633317</c:v>
                </c:pt>
                <c:pt idx="50">
                  <c:v>1238.2549162743621</c:v>
                </c:pt>
                <c:pt idx="51">
                  <c:v>1169.1685204859837</c:v>
                </c:pt>
                <c:pt idx="52">
                  <c:v>1160.6211423347211</c:v>
                </c:pt>
                <c:pt idx="53">
                  <c:v>1096.8295348915908</c:v>
                </c:pt>
                <c:pt idx="54">
                  <c:v>1053.311052988583</c:v>
                </c:pt>
                <c:pt idx="55">
                  <c:v>1022.0201114718249</c:v>
                </c:pt>
                <c:pt idx="56">
                  <c:v>1081.8319144053748</c:v>
                </c:pt>
                <c:pt idx="57">
                  <c:v>989.52985076429377</c:v>
                </c:pt>
                <c:pt idx="58">
                  <c:v>965.22310005352062</c:v>
                </c:pt>
                <c:pt idx="59">
                  <c:v>1058.0684029065258</c:v>
                </c:pt>
                <c:pt idx="60">
                  <c:v>1109.0841564582638</c:v>
                </c:pt>
                <c:pt idx="61">
                  <c:v>1028.7236241927503</c:v>
                </c:pt>
                <c:pt idx="62">
                  <c:v>1094.6822972473433</c:v>
                </c:pt>
                <c:pt idx="63">
                  <c:v>1096.4162676562457</c:v>
                </c:pt>
                <c:pt idx="64">
                  <c:v>1123.1265771719361</c:v>
                </c:pt>
                <c:pt idx="65">
                  <c:v>1117.1114304725941</c:v>
                </c:pt>
                <c:pt idx="66">
                  <c:v>1118.7033694079271</c:v>
                </c:pt>
                <c:pt idx="67">
                  <c:v>1164.2601317219237</c:v>
                </c:pt>
                <c:pt idx="68">
                  <c:v>1098.1421313583414</c:v>
                </c:pt>
                <c:pt idx="69">
                  <c:v>1129.2941274086409</c:v>
                </c:pt>
                <c:pt idx="70">
                  <c:v>1184.811763012518</c:v>
                </c:pt>
                <c:pt idx="71">
                  <c:v>1226.9358843485281</c:v>
                </c:pt>
                <c:pt idx="72">
                  <c:v>1308.0122213248728</c:v>
                </c:pt>
                <c:pt idx="73">
                  <c:v>1237.992993899072</c:v>
                </c:pt>
                <c:pt idx="74">
                  <c:v>1264.5094508856223</c:v>
                </c:pt>
                <c:pt idx="75">
                  <c:v>1221.2096824621804</c:v>
                </c:pt>
                <c:pt idx="76">
                  <c:v>1187.2960896407378</c:v>
                </c:pt>
                <c:pt idx="77">
                  <c:v>1221.0088405980698</c:v>
                </c:pt>
                <c:pt idx="78">
                  <c:v>1157.2582712934454</c:v>
                </c:pt>
                <c:pt idx="79">
                  <c:v>1171.8249134741354</c:v>
                </c:pt>
                <c:pt idx="80">
                  <c:v>1166.8523214997952</c:v>
                </c:pt>
                <c:pt idx="81">
                  <c:v>1237.4616811249975</c:v>
                </c:pt>
                <c:pt idx="82">
                  <c:v>1238.7705831219832</c:v>
                </c:pt>
                <c:pt idx="83">
                  <c:v>1244.7084701151409</c:v>
                </c:pt>
                <c:pt idx="84">
                  <c:v>1174.8693787090558</c:v>
                </c:pt>
                <c:pt idx="85">
                  <c:v>1149.6482691230353</c:v>
                </c:pt>
                <c:pt idx="86">
                  <c:v>1187.9180955170489</c:v>
                </c:pt>
                <c:pt idx="87">
                  <c:v>1300.1969351145788</c:v>
                </c:pt>
                <c:pt idx="88">
                  <c:v>1288.5972717323823</c:v>
                </c:pt>
                <c:pt idx="89">
                  <c:v>1271.6944902133334</c:v>
                </c:pt>
                <c:pt idx="90">
                  <c:v>1321.5071368495849</c:v>
                </c:pt>
                <c:pt idx="91">
                  <c:v>1289.6808103824558</c:v>
                </c:pt>
                <c:pt idx="92">
                  <c:v>1241.5640141085748</c:v>
                </c:pt>
                <c:pt idx="93">
                  <c:v>1267.203469595788</c:v>
                </c:pt>
                <c:pt idx="94">
                  <c:v>1230.9123086221673</c:v>
                </c:pt>
                <c:pt idx="95">
                  <c:v>1273.1631020095024</c:v>
                </c:pt>
                <c:pt idx="96">
                  <c:v>1290.8574696351291</c:v>
                </c:pt>
                <c:pt idx="97">
                  <c:v>1251.2802465400298</c:v>
                </c:pt>
                <c:pt idx="98">
                  <c:v>1295.7458604939513</c:v>
                </c:pt>
                <c:pt idx="99">
                  <c:v>1290.5892885878077</c:v>
                </c:pt>
                <c:pt idx="100">
                  <c:v>1234.060630911097</c:v>
                </c:pt>
                <c:pt idx="101">
                  <c:v>1253.8582740535248</c:v>
                </c:pt>
                <c:pt idx="102">
                  <c:v>1252.0803108237499</c:v>
                </c:pt>
                <c:pt idx="103">
                  <c:v>1147.90778611424</c:v>
                </c:pt>
                <c:pt idx="104">
                  <c:v>1154.7830092782658</c:v>
                </c:pt>
                <c:pt idx="105">
                  <c:v>1217.1306290490679</c:v>
                </c:pt>
                <c:pt idx="106">
                  <c:v>1277.5169460155528</c:v>
                </c:pt>
                <c:pt idx="107">
                  <c:v>1255.6948997716659</c:v>
                </c:pt>
                <c:pt idx="108">
                  <c:v>1238.5504614504239</c:v>
                </c:pt>
                <c:pt idx="109">
                  <c:v>1271.3716442750415</c:v>
                </c:pt>
                <c:pt idx="110">
                  <c:v>1351.6982910713948</c:v>
                </c:pt>
                <c:pt idx="111">
                  <c:v>1341.7871684215581</c:v>
                </c:pt>
                <c:pt idx="112">
                  <c:v>1251.0201956432431</c:v>
                </c:pt>
                <c:pt idx="113">
                  <c:v>1314.6981713546529</c:v>
                </c:pt>
                <c:pt idx="114">
                  <c:v>1406.3883250754564</c:v>
                </c:pt>
                <c:pt idx="115">
                  <c:v>1295.8574790443695</c:v>
                </c:pt>
                <c:pt idx="116">
                  <c:v>1263.5979874894651</c:v>
                </c:pt>
                <c:pt idx="117">
                  <c:v>1232.8304515873558</c:v>
                </c:pt>
                <c:pt idx="118">
                  <c:v>1236.6366867036211</c:v>
                </c:pt>
                <c:pt idx="119">
                  <c:v>1218.9682212545652</c:v>
                </c:pt>
                <c:pt idx="120">
                  <c:v>1265.3813294905708</c:v>
                </c:pt>
                <c:pt idx="121">
                  <c:v>1403.7115812498901</c:v>
                </c:pt>
                <c:pt idx="122">
                  <c:v>1364.65092946971</c:v>
                </c:pt>
                <c:pt idx="123">
                  <c:v>1378.7565540903181</c:v>
                </c:pt>
                <c:pt idx="124">
                  <c:v>1343.8383358275148</c:v>
                </c:pt>
                <c:pt idx="125">
                  <c:v>1340.1794315484585</c:v>
                </c:pt>
                <c:pt idx="126">
                  <c:v>1384.0458856606135</c:v>
                </c:pt>
                <c:pt idx="127">
                  <c:v>1360.3189412124648</c:v>
                </c:pt>
                <c:pt idx="128">
                  <c:v>1379.059567639533</c:v>
                </c:pt>
                <c:pt idx="129">
                  <c:v>1477.8812905453638</c:v>
                </c:pt>
                <c:pt idx="130">
                  <c:v>1519.1670084119148</c:v>
                </c:pt>
                <c:pt idx="131">
                  <c:v>1566.836020763991</c:v>
                </c:pt>
                <c:pt idx="132">
                  <c:v>1557.8345602402751</c:v>
                </c:pt>
                <c:pt idx="133">
                  <c:v>1582.6113808597445</c:v>
                </c:pt>
                <c:pt idx="134">
                  <c:v>1603.2032530999902</c:v>
                </c:pt>
                <c:pt idx="135">
                  <c:v>1648.2357812924411</c:v>
                </c:pt>
                <c:pt idx="136">
                  <c:v>1601.437304283568</c:v>
                </c:pt>
                <c:pt idx="137">
                  <c:v>1575.003901751588</c:v>
                </c:pt>
                <c:pt idx="138">
                  <c:v>1639.4258398819911</c:v>
                </c:pt>
                <c:pt idx="139">
                  <c:v>1569.593554477085</c:v>
                </c:pt>
                <c:pt idx="140">
                  <c:v>1572.7661488712147</c:v>
                </c:pt>
                <c:pt idx="141">
                  <c:v>1586.9639141632701</c:v>
                </c:pt>
                <c:pt idx="142">
                  <c:v>1473.3188956111701</c:v>
                </c:pt>
                <c:pt idx="143">
                  <c:v>1476.9290115847973</c:v>
                </c:pt>
                <c:pt idx="144">
                  <c:v>1491.9451710571711</c:v>
                </c:pt>
                <c:pt idx="145">
                  <c:v>1543.2101202639358</c:v>
                </c:pt>
                <c:pt idx="146">
                  <c:v>1673.5930577008867</c:v>
                </c:pt>
                <c:pt idx="147">
                  <c:v>1637.1522044756048</c:v>
                </c:pt>
                <c:pt idx="148">
                  <c:v>1542.6289100872166</c:v>
                </c:pt>
                <c:pt idx="149">
                  <c:v>1540.3843624909978</c:v>
                </c:pt>
                <c:pt idx="150">
                  <c:v>1550.2215350567233</c:v>
                </c:pt>
                <c:pt idx="151">
                  <c:v>1562.3591217155345</c:v>
                </c:pt>
                <c:pt idx="152">
                  <c:v>1584.8025620361627</c:v>
                </c:pt>
                <c:pt idx="153">
                  <c:v>1555.9640277996002</c:v>
                </c:pt>
                <c:pt idx="154">
                  <c:v>1482.1215504462991</c:v>
                </c:pt>
                <c:pt idx="155">
                  <c:v>1458.9153786481111</c:v>
                </c:pt>
                <c:pt idx="156">
                  <c:v>1372.4884155272473</c:v>
                </c:pt>
                <c:pt idx="157">
                  <c:v>1325.0366229264341</c:v>
                </c:pt>
                <c:pt idx="158">
                  <c:v>1413.2262455258442</c:v>
                </c:pt>
                <c:pt idx="159">
                  <c:v>1419.2566573815577</c:v>
                </c:pt>
                <c:pt idx="160">
                  <c:v>1454.2835938902001</c:v>
                </c:pt>
                <c:pt idx="161">
                  <c:v>1443.1841231203998</c:v>
                </c:pt>
                <c:pt idx="162">
                  <c:v>1358.3045914515831</c:v>
                </c:pt>
                <c:pt idx="163">
                  <c:v>1270.5262050117453</c:v>
                </c:pt>
                <c:pt idx="164">
                  <c:v>1357.404003069943</c:v>
                </c:pt>
                <c:pt idx="165">
                  <c:v>1344.2782041449145</c:v>
                </c:pt>
                <c:pt idx="166">
                  <c:v>1342.4556573330701</c:v>
                </c:pt>
                <c:pt idx="167">
                  <c:v>1422.3430608637659</c:v>
                </c:pt>
                <c:pt idx="168">
                  <c:v>1376.2708468748763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662-4B4E-AA41-E451C55E8E76}"/>
            </c:ext>
          </c:extLst>
        </c:ser>
        <c:ser>
          <c:idx val="1"/>
          <c:order val="1"/>
          <c:tx>
            <c:strRef>
              <c:f>Hoja1!$C$5</c:f>
              <c:strCache>
                <c:ptCount val="1"/>
                <c:pt idx="0">
                  <c:v>#40-70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Hoja1!$C$6:$C$174</c:f>
              <c:numCache>
                <c:formatCode>General</c:formatCode>
                <c:ptCount val="169"/>
                <c:pt idx="0">
                  <c:v>1000</c:v>
                </c:pt>
                <c:pt idx="1">
                  <c:v>1045.8875492588782</c:v>
                </c:pt>
                <c:pt idx="2">
                  <c:v>1049.1872256206984</c:v>
                </c:pt>
                <c:pt idx="3">
                  <c:v>1147.6954161352996</c:v>
                </c:pt>
                <c:pt idx="4">
                  <c:v>1192.1061958126108</c:v>
                </c:pt>
                <c:pt idx="5">
                  <c:v>1182.7542591108349</c:v>
                </c:pt>
                <c:pt idx="6">
                  <c:v>1193.0579104958458</c:v>
                </c:pt>
                <c:pt idx="7">
                  <c:v>1282.6702969085252</c:v>
                </c:pt>
                <c:pt idx="8">
                  <c:v>1160.2100359406261</c:v>
                </c:pt>
                <c:pt idx="9">
                  <c:v>1233.8580331843268</c:v>
                </c:pt>
                <c:pt idx="10">
                  <c:v>1229.7083433874034</c:v>
                </c:pt>
                <c:pt idx="11">
                  <c:v>1251.8570022264978</c:v>
                </c:pt>
                <c:pt idx="12">
                  <c:v>1220.5893316161098</c:v>
                </c:pt>
                <c:pt idx="13">
                  <c:v>1221.2216994759319</c:v>
                </c:pt>
                <c:pt idx="14">
                  <c:v>1204.6019118721144</c:v>
                </c:pt>
                <c:pt idx="15">
                  <c:v>1067.8255877781289</c:v>
                </c:pt>
                <c:pt idx="16">
                  <c:v>959.68010753164651</c:v>
                </c:pt>
                <c:pt idx="17">
                  <c:v>993.94518052407443</c:v>
                </c:pt>
                <c:pt idx="18">
                  <c:v>1013.0852644904121</c:v>
                </c:pt>
                <c:pt idx="19">
                  <c:v>965.99858044912014</c:v>
                </c:pt>
                <c:pt idx="20">
                  <c:v>975.17967193947186</c:v>
                </c:pt>
                <c:pt idx="21">
                  <c:v>845.69956549264339</c:v>
                </c:pt>
                <c:pt idx="22">
                  <c:v>764.29829211033302</c:v>
                </c:pt>
                <c:pt idx="23">
                  <c:v>686.98809993728321</c:v>
                </c:pt>
                <c:pt idx="24">
                  <c:v>715.43277127037413</c:v>
                </c:pt>
                <c:pt idx="25">
                  <c:v>759.40463434946514</c:v>
                </c:pt>
                <c:pt idx="26">
                  <c:v>627.74125408748796</c:v>
                </c:pt>
                <c:pt idx="27">
                  <c:v>743.01528486104166</c:v>
                </c:pt>
                <c:pt idx="28">
                  <c:v>823.19279906373811</c:v>
                </c:pt>
                <c:pt idx="29">
                  <c:v>935.66248133339377</c:v>
                </c:pt>
                <c:pt idx="30">
                  <c:v>851.67285277467283</c:v>
                </c:pt>
                <c:pt idx="31">
                  <c:v>876.67642899754594</c:v>
                </c:pt>
                <c:pt idx="32">
                  <c:v>862.02889811152772</c:v>
                </c:pt>
                <c:pt idx="33">
                  <c:v>767.78642217038953</c:v>
                </c:pt>
                <c:pt idx="34">
                  <c:v>741.3846406518536</c:v>
                </c:pt>
                <c:pt idx="35">
                  <c:v>650.37077112341331</c:v>
                </c:pt>
                <c:pt idx="36">
                  <c:v>642.55318190674484</c:v>
                </c:pt>
                <c:pt idx="37">
                  <c:v>671.87579963882331</c:v>
                </c:pt>
                <c:pt idx="38">
                  <c:v>754.01191166613853</c:v>
                </c:pt>
                <c:pt idx="39">
                  <c:v>743.23432132047253</c:v>
                </c:pt>
                <c:pt idx="40">
                  <c:v>622.78263761933124</c:v>
                </c:pt>
                <c:pt idx="41">
                  <c:v>587.44876825021652</c:v>
                </c:pt>
                <c:pt idx="42">
                  <c:v>562.44822281927748</c:v>
                </c:pt>
                <c:pt idx="43">
                  <c:v>624.95944060436022</c:v>
                </c:pt>
                <c:pt idx="44">
                  <c:v>498.47577280551565</c:v>
                </c:pt>
                <c:pt idx="45">
                  <c:v>463.27150100392601</c:v>
                </c:pt>
                <c:pt idx="46">
                  <c:v>519.6494146730746</c:v>
                </c:pt>
                <c:pt idx="47">
                  <c:v>615.96123053414624</c:v>
                </c:pt>
                <c:pt idx="48">
                  <c:v>580.98513715412253</c:v>
                </c:pt>
                <c:pt idx="49">
                  <c:v>635.86843237185803</c:v>
                </c:pt>
                <c:pt idx="50">
                  <c:v>669.33217829781347</c:v>
                </c:pt>
                <c:pt idx="51">
                  <c:v>717.42040722064553</c:v>
                </c:pt>
                <c:pt idx="52">
                  <c:v>655.7403483123137</c:v>
                </c:pt>
                <c:pt idx="53">
                  <c:v>686.22694182892542</c:v>
                </c:pt>
                <c:pt idx="54">
                  <c:v>600.56502908272535</c:v>
                </c:pt>
                <c:pt idx="55">
                  <c:v>560.0693500115284</c:v>
                </c:pt>
                <c:pt idx="56">
                  <c:v>703.99261201132799</c:v>
                </c:pt>
                <c:pt idx="57">
                  <c:v>673.19750895756147</c:v>
                </c:pt>
                <c:pt idx="58">
                  <c:v>694.13815029809803</c:v>
                </c:pt>
                <c:pt idx="59">
                  <c:v>664.94158679527482</c:v>
                </c:pt>
                <c:pt idx="60">
                  <c:v>754.0575833757764</c:v>
                </c:pt>
                <c:pt idx="61">
                  <c:v>872.31009686379298</c:v>
                </c:pt>
                <c:pt idx="62">
                  <c:v>871.08372235366812</c:v>
                </c:pt>
                <c:pt idx="63">
                  <c:v>897.50634343685351</c:v>
                </c:pt>
                <c:pt idx="64">
                  <c:v>821.39859407565871</c:v>
                </c:pt>
                <c:pt idx="65">
                  <c:v>802.64445022884843</c:v>
                </c:pt>
                <c:pt idx="66">
                  <c:v>787.29589222862012</c:v>
                </c:pt>
                <c:pt idx="67">
                  <c:v>880.27057811719158</c:v>
                </c:pt>
                <c:pt idx="68">
                  <c:v>972.13620659120738</c:v>
                </c:pt>
                <c:pt idx="69">
                  <c:v>969.51918971675605</c:v>
                </c:pt>
                <c:pt idx="70">
                  <c:v>1018.7806779478436</c:v>
                </c:pt>
                <c:pt idx="71">
                  <c:v>936.29507218142396</c:v>
                </c:pt>
                <c:pt idx="72">
                  <c:v>1027.9109973628811</c:v>
                </c:pt>
                <c:pt idx="73">
                  <c:v>943.59497000633905</c:v>
                </c:pt>
                <c:pt idx="74">
                  <c:v>867.71896804764333</c:v>
                </c:pt>
                <c:pt idx="75">
                  <c:v>784.5271249473584</c:v>
                </c:pt>
                <c:pt idx="76">
                  <c:v>804.22314368030754</c:v>
                </c:pt>
                <c:pt idx="77">
                  <c:v>803.57441651556985</c:v>
                </c:pt>
                <c:pt idx="78">
                  <c:v>687.96646618604302</c:v>
                </c:pt>
                <c:pt idx="79">
                  <c:v>581.16217191902479</c:v>
                </c:pt>
                <c:pt idx="80">
                  <c:v>642.14640382050641</c:v>
                </c:pt>
                <c:pt idx="81">
                  <c:v>648.67668842313469</c:v>
                </c:pt>
                <c:pt idx="82">
                  <c:v>582.23230241182478</c:v>
                </c:pt>
                <c:pt idx="83">
                  <c:v>475.62323752755321</c:v>
                </c:pt>
                <c:pt idx="84">
                  <c:v>360.85264277819175</c:v>
                </c:pt>
                <c:pt idx="85">
                  <c:v>341.54587130785222</c:v>
                </c:pt>
                <c:pt idx="86">
                  <c:v>392.15438318809072</c:v>
                </c:pt>
                <c:pt idx="87">
                  <c:v>344.13536873487925</c:v>
                </c:pt>
                <c:pt idx="88">
                  <c:v>295.7779431420318</c:v>
                </c:pt>
                <c:pt idx="89">
                  <c:v>397.21985166241257</c:v>
                </c:pt>
                <c:pt idx="90">
                  <c:v>441.39776737644632</c:v>
                </c:pt>
                <c:pt idx="91">
                  <c:v>357.53214684329669</c:v>
                </c:pt>
                <c:pt idx="92">
                  <c:v>365.13928896290633</c:v>
                </c:pt>
                <c:pt idx="93">
                  <c:v>376.51966552981844</c:v>
                </c:pt>
                <c:pt idx="94">
                  <c:v>419.65825623277505</c:v>
                </c:pt>
                <c:pt idx="95">
                  <c:v>408.69143068011249</c:v>
                </c:pt>
                <c:pt idx="96">
                  <c:v>366.12817442029109</c:v>
                </c:pt>
                <c:pt idx="97">
                  <c:v>405.24679419708929</c:v>
                </c:pt>
                <c:pt idx="98">
                  <c:v>463.30090268250098</c:v>
                </c:pt>
                <c:pt idx="99">
                  <c:v>486.28223001514652</c:v>
                </c:pt>
                <c:pt idx="100">
                  <c:v>503.47852687156029</c:v>
                </c:pt>
                <c:pt idx="101">
                  <c:v>498.58118500083793</c:v>
                </c:pt>
                <c:pt idx="102">
                  <c:v>603.67752342743097</c:v>
                </c:pt>
                <c:pt idx="103">
                  <c:v>677.27330390289512</c:v>
                </c:pt>
                <c:pt idx="104">
                  <c:v>723.82712243381479</c:v>
                </c:pt>
                <c:pt idx="105">
                  <c:v>641.23504739246948</c:v>
                </c:pt>
                <c:pt idx="106">
                  <c:v>631.67264025217764</c:v>
                </c:pt>
                <c:pt idx="107">
                  <c:v>639.73682955148558</c:v>
                </c:pt>
                <c:pt idx="108">
                  <c:v>715.63069482715809</c:v>
                </c:pt>
                <c:pt idx="109">
                  <c:v>803.75549201837805</c:v>
                </c:pt>
                <c:pt idx="110">
                  <c:v>923.22981071904155</c:v>
                </c:pt>
                <c:pt idx="111">
                  <c:v>923.65528023707952</c:v>
                </c:pt>
                <c:pt idx="112">
                  <c:v>936.46806794348549</c:v>
                </c:pt>
                <c:pt idx="113">
                  <c:v>908.67350595600362</c:v>
                </c:pt>
                <c:pt idx="114">
                  <c:v>999.41083102571679</c:v>
                </c:pt>
                <c:pt idx="115">
                  <c:v>936.56078964743301</c:v>
                </c:pt>
                <c:pt idx="116">
                  <c:v>998.96995672437743</c:v>
                </c:pt>
                <c:pt idx="117">
                  <c:v>1082.9054559771632</c:v>
                </c:pt>
                <c:pt idx="118">
                  <c:v>1052.1676239056605</c:v>
                </c:pt>
                <c:pt idx="119">
                  <c:v>993.75211593716801</c:v>
                </c:pt>
                <c:pt idx="120">
                  <c:v>1121.995027933121</c:v>
                </c:pt>
                <c:pt idx="121">
                  <c:v>1212.7087924477664</c:v>
                </c:pt>
                <c:pt idx="122">
                  <c:v>1150.0445000233474</c:v>
                </c:pt>
                <c:pt idx="123">
                  <c:v>1220.0786866002381</c:v>
                </c:pt>
                <c:pt idx="124">
                  <c:v>1245.0354415928164</c:v>
                </c:pt>
                <c:pt idx="125">
                  <c:v>1260.3431719659229</c:v>
                </c:pt>
                <c:pt idx="126">
                  <c:v>1191.9872526069701</c:v>
                </c:pt>
                <c:pt idx="127">
                  <c:v>1252.76748580968</c:v>
                </c:pt>
                <c:pt idx="128">
                  <c:v>1137.1390385468169</c:v>
                </c:pt>
                <c:pt idx="129">
                  <c:v>1119.6623871072709</c:v>
                </c:pt>
                <c:pt idx="130">
                  <c:v>1205.2658417897023</c:v>
                </c:pt>
                <c:pt idx="131">
                  <c:v>1181.5886533519315</c:v>
                </c:pt>
                <c:pt idx="132">
                  <c:v>1123.5631072575331</c:v>
                </c:pt>
                <c:pt idx="133">
                  <c:v>1047.7382330208702</c:v>
                </c:pt>
                <c:pt idx="134">
                  <c:v>978.65223573372805</c:v>
                </c:pt>
                <c:pt idx="135">
                  <c:v>898.80281401356126</c:v>
                </c:pt>
                <c:pt idx="136">
                  <c:v>954.47881038972002</c:v>
                </c:pt>
                <c:pt idx="137">
                  <c:v>937.79317995694896</c:v>
                </c:pt>
                <c:pt idx="138">
                  <c:v>955.49966900899346</c:v>
                </c:pt>
                <c:pt idx="139">
                  <c:v>839.24041240793906</c:v>
                </c:pt>
                <c:pt idx="140">
                  <c:v>940.73896246830714</c:v>
                </c:pt>
                <c:pt idx="141">
                  <c:v>922.84115521869205</c:v>
                </c:pt>
                <c:pt idx="142">
                  <c:v>946.46962346270698</c:v>
                </c:pt>
                <c:pt idx="143">
                  <c:v>998.51806143373528</c:v>
                </c:pt>
                <c:pt idx="144">
                  <c:v>969.51605866065563</c:v>
                </c:pt>
                <c:pt idx="145">
                  <c:v>923.45098413868755</c:v>
                </c:pt>
                <c:pt idx="146">
                  <c:v>884.11983510218113</c:v>
                </c:pt>
                <c:pt idx="147">
                  <c:v>791.60226912670748</c:v>
                </c:pt>
                <c:pt idx="148">
                  <c:v>804.15155411623039</c:v>
                </c:pt>
                <c:pt idx="149">
                  <c:v>810.53402495673356</c:v>
                </c:pt>
                <c:pt idx="150">
                  <c:v>725.3786951274044</c:v>
                </c:pt>
                <c:pt idx="151">
                  <c:v>705.05539969584049</c:v>
                </c:pt>
                <c:pt idx="152">
                  <c:v>646.90939575047344</c:v>
                </c:pt>
                <c:pt idx="153">
                  <c:v>571.87435662820053</c:v>
                </c:pt>
                <c:pt idx="154">
                  <c:v>583.59509450037854</c:v>
                </c:pt>
                <c:pt idx="155">
                  <c:v>511.0150263956051</c:v>
                </c:pt>
                <c:pt idx="156">
                  <c:v>511.84506364768328</c:v>
                </c:pt>
                <c:pt idx="157">
                  <c:v>515.14888932408564</c:v>
                </c:pt>
                <c:pt idx="158">
                  <c:v>485.34310285347703</c:v>
                </c:pt>
                <c:pt idx="159">
                  <c:v>407.06812174587236</c:v>
                </c:pt>
                <c:pt idx="160">
                  <c:v>276.62529839892704</c:v>
                </c:pt>
                <c:pt idx="161">
                  <c:v>227.19953064867013</c:v>
                </c:pt>
                <c:pt idx="162">
                  <c:v>141.21055229846058</c:v>
                </c:pt>
                <c:pt idx="163">
                  <c:v>191.99358585687995</c:v>
                </c:pt>
                <c:pt idx="164">
                  <c:v>139.72860576208677</c:v>
                </c:pt>
                <c:pt idx="165">
                  <c:v>118.76654632086047</c:v>
                </c:pt>
                <c:pt idx="166">
                  <c:v>104.30757369850772</c:v>
                </c:pt>
                <c:pt idx="167">
                  <c:v>103.55703146456506</c:v>
                </c:pt>
                <c:pt idx="168">
                  <c:v>114.32979323869066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662-4B4E-AA41-E451C55E8E76}"/>
            </c:ext>
          </c:extLst>
        </c:ser>
        <c:ser>
          <c:idx val="2"/>
          <c:order val="2"/>
          <c:tx>
            <c:strRef>
              <c:f>Hoja1!$D$5</c:f>
              <c:strCache>
                <c:ptCount val="1"/>
                <c:pt idx="0">
                  <c:v>#30-50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Hoja1!$D$6:$D$174</c:f>
              <c:numCache>
                <c:formatCode>General</c:formatCode>
                <c:ptCount val="169"/>
                <c:pt idx="0">
                  <c:v>5000</c:v>
                </c:pt>
                <c:pt idx="1">
                  <c:v>5197.0518375042629</c:v>
                </c:pt>
                <c:pt idx="2">
                  <c:v>4998.2125959979112</c:v>
                </c:pt>
                <c:pt idx="3">
                  <c:v>4947.8732717359644</c:v>
                </c:pt>
                <c:pt idx="4">
                  <c:v>4909.5181403358574</c:v>
                </c:pt>
                <c:pt idx="5">
                  <c:v>4689.3383539446586</c:v>
                </c:pt>
                <c:pt idx="6">
                  <c:v>4859.9636150022025</c:v>
                </c:pt>
                <c:pt idx="7">
                  <c:v>5016.2476330292602</c:v>
                </c:pt>
                <c:pt idx="8">
                  <c:v>4986.7766653312538</c:v>
                </c:pt>
                <c:pt idx="9">
                  <c:v>5324.8933966546938</c:v>
                </c:pt>
                <c:pt idx="10">
                  <c:v>5391.0061266713165</c:v>
                </c:pt>
                <c:pt idx="11">
                  <c:v>5444.8206457740644</c:v>
                </c:pt>
                <c:pt idx="12">
                  <c:v>5446.7177637334889</c:v>
                </c:pt>
                <c:pt idx="13">
                  <c:v>5688.1992216019889</c:v>
                </c:pt>
                <c:pt idx="14">
                  <c:v>6132.0680588236892</c:v>
                </c:pt>
                <c:pt idx="15">
                  <c:v>5736.0068675030234</c:v>
                </c:pt>
                <c:pt idx="16">
                  <c:v>6067.8081711073592</c:v>
                </c:pt>
                <c:pt idx="17">
                  <c:v>6055.4540462136492</c:v>
                </c:pt>
                <c:pt idx="18">
                  <c:v>6145.4911515171434</c:v>
                </c:pt>
                <c:pt idx="19">
                  <c:v>6413.1318518676444</c:v>
                </c:pt>
                <c:pt idx="20">
                  <c:v>5995.5905840640544</c:v>
                </c:pt>
                <c:pt idx="21">
                  <c:v>6376.8983507158655</c:v>
                </c:pt>
                <c:pt idx="22">
                  <c:v>6381.9462006109234</c:v>
                </c:pt>
                <c:pt idx="23">
                  <c:v>6460.7057234493859</c:v>
                </c:pt>
                <c:pt idx="24">
                  <c:v>6259.4435579725323</c:v>
                </c:pt>
                <c:pt idx="25">
                  <c:v>6340.0744638167025</c:v>
                </c:pt>
                <c:pt idx="26">
                  <c:v>6173.6760425652901</c:v>
                </c:pt>
                <c:pt idx="27">
                  <c:v>6182.330341287221</c:v>
                </c:pt>
                <c:pt idx="28">
                  <c:v>6231.2072341496114</c:v>
                </c:pt>
                <c:pt idx="29">
                  <c:v>6070.0545300018111</c:v>
                </c:pt>
                <c:pt idx="30">
                  <c:v>5995.7740173681623</c:v>
                </c:pt>
                <c:pt idx="31">
                  <c:v>6109.9718041452015</c:v>
                </c:pt>
                <c:pt idx="32">
                  <c:v>6136.8554465833768</c:v>
                </c:pt>
                <c:pt idx="33">
                  <c:v>6280.5631744199318</c:v>
                </c:pt>
                <c:pt idx="34">
                  <c:v>6482.7128038707342</c:v>
                </c:pt>
                <c:pt idx="35">
                  <c:v>6506.4646964711892</c:v>
                </c:pt>
                <c:pt idx="36">
                  <c:v>6518.9897474874697</c:v>
                </c:pt>
                <c:pt idx="37">
                  <c:v>6899.1766851365646</c:v>
                </c:pt>
                <c:pt idx="38">
                  <c:v>6653.1419629551456</c:v>
                </c:pt>
                <c:pt idx="39">
                  <c:v>6762.1209226691335</c:v>
                </c:pt>
                <c:pt idx="40">
                  <c:v>6810.7305587682085</c:v>
                </c:pt>
                <c:pt idx="41">
                  <c:v>7000.1967156481305</c:v>
                </c:pt>
                <c:pt idx="42">
                  <c:v>7005.7627808615944</c:v>
                </c:pt>
                <c:pt idx="43">
                  <c:v>7273.324604397023</c:v>
                </c:pt>
                <c:pt idx="44">
                  <c:v>7458.9151085322846</c:v>
                </c:pt>
                <c:pt idx="45">
                  <c:v>7389.0522895993936</c:v>
                </c:pt>
                <c:pt idx="46">
                  <c:v>7327.1679901334664</c:v>
                </c:pt>
                <c:pt idx="47">
                  <c:v>7254.6041389905431</c:v>
                </c:pt>
                <c:pt idx="48">
                  <c:v>7235.6717928515018</c:v>
                </c:pt>
                <c:pt idx="49">
                  <c:v>7505.5167839565556</c:v>
                </c:pt>
                <c:pt idx="50">
                  <c:v>7576.58836137649</c:v>
                </c:pt>
                <c:pt idx="51">
                  <c:v>7805.2432831262186</c:v>
                </c:pt>
                <c:pt idx="52">
                  <c:v>7762.0611463072701</c:v>
                </c:pt>
                <c:pt idx="53">
                  <c:v>7634.9426376051633</c:v>
                </c:pt>
                <c:pt idx="54">
                  <c:v>7893.1949972936691</c:v>
                </c:pt>
                <c:pt idx="55">
                  <c:v>7598.4638212595455</c:v>
                </c:pt>
                <c:pt idx="56">
                  <c:v>7808.2677617153204</c:v>
                </c:pt>
                <c:pt idx="57">
                  <c:v>7806.5218261217442</c:v>
                </c:pt>
                <c:pt idx="58">
                  <c:v>7997.8515517441556</c:v>
                </c:pt>
                <c:pt idx="59">
                  <c:v>7746.2772226035504</c:v>
                </c:pt>
                <c:pt idx="60">
                  <c:v>7405.1614590801128</c:v>
                </c:pt>
                <c:pt idx="61">
                  <c:v>6898.2966425444756</c:v>
                </c:pt>
                <c:pt idx="62">
                  <c:v>6904.4128327966419</c:v>
                </c:pt>
                <c:pt idx="63">
                  <c:v>6799.2312042293934</c:v>
                </c:pt>
                <c:pt idx="64">
                  <c:v>7002.5520446216278</c:v>
                </c:pt>
                <c:pt idx="65">
                  <c:v>7244.712836638163</c:v>
                </c:pt>
                <c:pt idx="66">
                  <c:v>7334.9146456917524</c:v>
                </c:pt>
                <c:pt idx="67">
                  <c:v>7657.7487957527574</c:v>
                </c:pt>
                <c:pt idx="68">
                  <c:v>7667.8207947957844</c:v>
                </c:pt>
                <c:pt idx="69">
                  <c:v>7865.0407149735702</c:v>
                </c:pt>
                <c:pt idx="70">
                  <c:v>8162.4659785655012</c:v>
                </c:pt>
                <c:pt idx="71">
                  <c:v>8080.5961020284694</c:v>
                </c:pt>
                <c:pt idx="72">
                  <c:v>8132.9826191505344</c:v>
                </c:pt>
                <c:pt idx="73">
                  <c:v>8349.7483815879041</c:v>
                </c:pt>
                <c:pt idx="74">
                  <c:v>8377.884527297947</c:v>
                </c:pt>
                <c:pt idx="75">
                  <c:v>8387.5099234443642</c:v>
                </c:pt>
                <c:pt idx="76">
                  <c:v>8431.1198551508169</c:v>
                </c:pt>
                <c:pt idx="77">
                  <c:v>8222.6212877733306</c:v>
                </c:pt>
                <c:pt idx="78">
                  <c:v>8206.692056846272</c:v>
                </c:pt>
                <c:pt idx="79">
                  <c:v>7985.1484842932932</c:v>
                </c:pt>
                <c:pt idx="80">
                  <c:v>7882.2662463546912</c:v>
                </c:pt>
                <c:pt idx="81">
                  <c:v>7681.2811618291544</c:v>
                </c:pt>
                <c:pt idx="82">
                  <c:v>7666.5881902844094</c:v>
                </c:pt>
                <c:pt idx="83">
                  <c:v>7346.2644545788744</c:v>
                </c:pt>
                <c:pt idx="84">
                  <c:v>7409.6766019907254</c:v>
                </c:pt>
                <c:pt idx="85">
                  <c:v>7310.2335371692579</c:v>
                </c:pt>
                <c:pt idx="86">
                  <c:v>7363.4500859832815</c:v>
                </c:pt>
                <c:pt idx="87">
                  <c:v>7238.9072765312521</c:v>
                </c:pt>
                <c:pt idx="88">
                  <c:v>6993.6770932870295</c:v>
                </c:pt>
                <c:pt idx="89">
                  <c:v>7119.9894157446997</c:v>
                </c:pt>
                <c:pt idx="90">
                  <c:v>6705.6901082550949</c:v>
                </c:pt>
                <c:pt idx="91">
                  <c:v>7263.1577140628842</c:v>
                </c:pt>
                <c:pt idx="92">
                  <c:v>7263.7250393883742</c:v>
                </c:pt>
                <c:pt idx="93">
                  <c:v>7367.5314129927765</c:v>
                </c:pt>
                <c:pt idx="94">
                  <c:v>7412.8103713790733</c:v>
                </c:pt>
                <c:pt idx="95">
                  <c:v>7215.8848760549554</c:v>
                </c:pt>
                <c:pt idx="96">
                  <c:v>6955.9509273092672</c:v>
                </c:pt>
                <c:pt idx="97">
                  <c:v>7372.8070908373074</c:v>
                </c:pt>
                <c:pt idx="98">
                  <c:v>7266.1387629001965</c:v>
                </c:pt>
                <c:pt idx="99">
                  <c:v>7351.4472649490999</c:v>
                </c:pt>
                <c:pt idx="100">
                  <c:v>7425.0791499434308</c:v>
                </c:pt>
                <c:pt idx="101">
                  <c:v>7689.2341014501053</c:v>
                </c:pt>
                <c:pt idx="102">
                  <c:v>7850.5246001847354</c:v>
                </c:pt>
                <c:pt idx="103">
                  <c:v>7648.0995466580234</c:v>
                </c:pt>
                <c:pt idx="104">
                  <c:v>7988.2721723169388</c:v>
                </c:pt>
                <c:pt idx="105">
                  <c:v>7940.1777761461117</c:v>
                </c:pt>
                <c:pt idx="106">
                  <c:v>7699.8026827868644</c:v>
                </c:pt>
                <c:pt idx="107">
                  <c:v>7652.8605870063084</c:v>
                </c:pt>
                <c:pt idx="108">
                  <c:v>8196.7287046008605</c:v>
                </c:pt>
                <c:pt idx="109">
                  <c:v>8070.9937425207127</c:v>
                </c:pt>
                <c:pt idx="110">
                  <c:v>8293.8486845404877</c:v>
                </c:pt>
                <c:pt idx="111">
                  <c:v>8572.6642158399482</c:v>
                </c:pt>
                <c:pt idx="112">
                  <c:v>8463.4494615337826</c:v>
                </c:pt>
                <c:pt idx="113">
                  <c:v>8071.5556490384624</c:v>
                </c:pt>
                <c:pt idx="114">
                  <c:v>7726.9002350057244</c:v>
                </c:pt>
                <c:pt idx="115">
                  <c:v>7902.2447369460397</c:v>
                </c:pt>
                <c:pt idx="116">
                  <c:v>7612.0724260173192</c:v>
                </c:pt>
                <c:pt idx="117">
                  <c:v>7466.863586010315</c:v>
                </c:pt>
                <c:pt idx="118">
                  <c:v>7138.9108663728084</c:v>
                </c:pt>
                <c:pt idx="119">
                  <c:v>7109.7911968212948</c:v>
                </c:pt>
                <c:pt idx="120">
                  <c:v>6955.3907440825724</c:v>
                </c:pt>
                <c:pt idx="121">
                  <c:v>6829.3542091300314</c:v>
                </c:pt>
                <c:pt idx="122">
                  <c:v>6940.4159739974184</c:v>
                </c:pt>
                <c:pt idx="123">
                  <c:v>7131.9518379026185</c:v>
                </c:pt>
                <c:pt idx="124">
                  <c:v>7236.9349387142875</c:v>
                </c:pt>
                <c:pt idx="125">
                  <c:v>7435.6078704102611</c:v>
                </c:pt>
                <c:pt idx="126">
                  <c:v>7378.0337401030865</c:v>
                </c:pt>
                <c:pt idx="127">
                  <c:v>7443.4968714434144</c:v>
                </c:pt>
                <c:pt idx="128">
                  <c:v>7492.8614438654231</c:v>
                </c:pt>
                <c:pt idx="129">
                  <c:v>7247.4175883522485</c:v>
                </c:pt>
                <c:pt idx="130">
                  <c:v>7248.0575488097293</c:v>
                </c:pt>
                <c:pt idx="131">
                  <c:v>7096.8276215604446</c:v>
                </c:pt>
                <c:pt idx="132">
                  <c:v>6850.1597410121103</c:v>
                </c:pt>
                <c:pt idx="133">
                  <c:v>6600.5090472205475</c:v>
                </c:pt>
                <c:pt idx="134">
                  <c:v>6368.8978674301561</c:v>
                </c:pt>
                <c:pt idx="135">
                  <c:v>6409.1515590264544</c:v>
                </c:pt>
                <c:pt idx="136">
                  <c:v>5986.8304749728004</c:v>
                </c:pt>
                <c:pt idx="137">
                  <c:v>6131.4155477359564</c:v>
                </c:pt>
                <c:pt idx="138">
                  <c:v>6623.9140841352237</c:v>
                </c:pt>
                <c:pt idx="139">
                  <c:v>6655.0089959082034</c:v>
                </c:pt>
                <c:pt idx="140">
                  <c:v>6473.7634272629384</c:v>
                </c:pt>
                <c:pt idx="141">
                  <c:v>6164.9412308890251</c:v>
                </c:pt>
                <c:pt idx="142">
                  <c:v>6258.9656071402305</c:v>
                </c:pt>
                <c:pt idx="143">
                  <c:v>5813.8376058131571</c:v>
                </c:pt>
                <c:pt idx="144">
                  <c:v>6288.1190486126134</c:v>
                </c:pt>
                <c:pt idx="145">
                  <c:v>6271.8264331154614</c:v>
                </c:pt>
                <c:pt idx="146">
                  <c:v>6069.644258140941</c:v>
                </c:pt>
                <c:pt idx="147">
                  <c:v>5988.8471148550234</c:v>
                </c:pt>
                <c:pt idx="148">
                  <c:v>5961.0025169810724</c:v>
                </c:pt>
                <c:pt idx="149">
                  <c:v>6449.7774590168065</c:v>
                </c:pt>
                <c:pt idx="150">
                  <c:v>6424.0702083978204</c:v>
                </c:pt>
                <c:pt idx="151">
                  <c:v>6656.9840522554705</c:v>
                </c:pt>
                <c:pt idx="152">
                  <c:v>6637.9236488293482</c:v>
                </c:pt>
                <c:pt idx="153">
                  <c:v>6245.3127493218044</c:v>
                </c:pt>
                <c:pt idx="154">
                  <c:v>6256.2352321930903</c:v>
                </c:pt>
                <c:pt idx="155">
                  <c:v>5890.5221936141952</c:v>
                </c:pt>
                <c:pt idx="156">
                  <c:v>5963.9230801648737</c:v>
                </c:pt>
                <c:pt idx="157">
                  <c:v>5886.759482659204</c:v>
                </c:pt>
                <c:pt idx="158">
                  <c:v>5887.7646557991184</c:v>
                </c:pt>
                <c:pt idx="159">
                  <c:v>6091.1067618724192</c:v>
                </c:pt>
                <c:pt idx="160">
                  <c:v>6026.2609947037181</c:v>
                </c:pt>
                <c:pt idx="161">
                  <c:v>5780.5146177639654</c:v>
                </c:pt>
                <c:pt idx="162">
                  <c:v>5267.3363642820541</c:v>
                </c:pt>
                <c:pt idx="163">
                  <c:v>5197.1247110908344</c:v>
                </c:pt>
                <c:pt idx="164">
                  <c:v>5157.4479464232818</c:v>
                </c:pt>
                <c:pt idx="165">
                  <c:v>4490.1121762560651</c:v>
                </c:pt>
                <c:pt idx="166">
                  <c:v>4631.5505775732254</c:v>
                </c:pt>
                <c:pt idx="167">
                  <c:v>4805.1182488902714</c:v>
                </c:pt>
                <c:pt idx="168">
                  <c:v>4844.3382593723018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662-4B4E-AA41-E451C55E8E76}"/>
            </c:ext>
          </c:extLst>
        </c:ser>
        <c:ser>
          <c:idx val="3"/>
          <c:order val="3"/>
          <c:tx>
            <c:strRef>
              <c:f>Hoja1!$E$5</c:f>
              <c:strCache>
                <c:ptCount val="1"/>
                <c:pt idx="0">
                  <c:v>#30-70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Hoja1!$E$6:$E$174</c:f>
              <c:numCache>
                <c:formatCode>General</c:formatCode>
                <c:ptCount val="169"/>
                <c:pt idx="0">
                  <c:v>2500</c:v>
                </c:pt>
                <c:pt idx="1">
                  <c:v>2541.7963223187489</c:v>
                </c:pt>
                <c:pt idx="2">
                  <c:v>2483.6977617255097</c:v>
                </c:pt>
                <c:pt idx="3">
                  <c:v>2590.4026695982047</c:v>
                </c:pt>
                <c:pt idx="4">
                  <c:v>2605.3750771155915</c:v>
                </c:pt>
                <c:pt idx="5">
                  <c:v>2488.2398654091116</c:v>
                </c:pt>
                <c:pt idx="6">
                  <c:v>2433.2281122652512</c:v>
                </c:pt>
                <c:pt idx="7">
                  <c:v>2542.7119205591412</c:v>
                </c:pt>
                <c:pt idx="8">
                  <c:v>2700.2028000130495</c:v>
                </c:pt>
                <c:pt idx="9">
                  <c:v>2601.2544355788855</c:v>
                </c:pt>
                <c:pt idx="10">
                  <c:v>2552.6147576761082</c:v>
                </c:pt>
                <c:pt idx="11">
                  <c:v>2574.5090115704215</c:v>
                </c:pt>
                <c:pt idx="12">
                  <c:v>2494.4097305542796</c:v>
                </c:pt>
                <c:pt idx="13">
                  <c:v>2489.0831889051001</c:v>
                </c:pt>
                <c:pt idx="14">
                  <c:v>2299.349544210761</c:v>
                </c:pt>
                <c:pt idx="15">
                  <c:v>2162.7034041420188</c:v>
                </c:pt>
                <c:pt idx="16">
                  <c:v>2226.565456922287</c:v>
                </c:pt>
                <c:pt idx="17">
                  <c:v>2207.5588661159927</c:v>
                </c:pt>
                <c:pt idx="18">
                  <c:v>2391.6463140068495</c:v>
                </c:pt>
                <c:pt idx="19">
                  <c:v>2417.9150424932609</c:v>
                </c:pt>
                <c:pt idx="20">
                  <c:v>2481.8907115017323</c:v>
                </c:pt>
                <c:pt idx="21">
                  <c:v>2454.4949882557989</c:v>
                </c:pt>
                <c:pt idx="22">
                  <c:v>2355.9685748628708</c:v>
                </c:pt>
                <c:pt idx="23">
                  <c:v>2479.3537709189422</c:v>
                </c:pt>
                <c:pt idx="24">
                  <c:v>2427.6114483336451</c:v>
                </c:pt>
                <c:pt idx="25">
                  <c:v>2292.1958857980244</c:v>
                </c:pt>
                <c:pt idx="26">
                  <c:v>2559.6012607132943</c:v>
                </c:pt>
                <c:pt idx="27">
                  <c:v>2524.9475585427726</c:v>
                </c:pt>
                <c:pt idx="28">
                  <c:v>2372.0389914965363</c:v>
                </c:pt>
                <c:pt idx="29">
                  <c:v>2514.663291575624</c:v>
                </c:pt>
                <c:pt idx="30">
                  <c:v>2630.1572532622322</c:v>
                </c:pt>
                <c:pt idx="31">
                  <c:v>2563.4327906982762</c:v>
                </c:pt>
                <c:pt idx="32">
                  <c:v>2465.7732198440472</c:v>
                </c:pt>
                <c:pt idx="33">
                  <c:v>2530.5602866368718</c:v>
                </c:pt>
                <c:pt idx="34">
                  <c:v>2491.8027181682664</c:v>
                </c:pt>
                <c:pt idx="35">
                  <c:v>2431.4567255767042</c:v>
                </c:pt>
                <c:pt idx="36">
                  <c:v>2660.7057726144612</c:v>
                </c:pt>
                <c:pt idx="37">
                  <c:v>2576.653806252461</c:v>
                </c:pt>
                <c:pt idx="38">
                  <c:v>2458.9255785701525</c:v>
                </c:pt>
                <c:pt idx="39">
                  <c:v>2424.5965277890846</c:v>
                </c:pt>
                <c:pt idx="40">
                  <c:v>2421.3880591456414</c:v>
                </c:pt>
                <c:pt idx="41">
                  <c:v>2330.2534890688594</c:v>
                </c:pt>
                <c:pt idx="42">
                  <c:v>2454.9618553359596</c:v>
                </c:pt>
                <c:pt idx="43">
                  <c:v>2574.55585446335</c:v>
                </c:pt>
                <c:pt idx="44">
                  <c:v>2487.7654068055722</c:v>
                </c:pt>
                <c:pt idx="45">
                  <c:v>2470.3858919243398</c:v>
                </c:pt>
                <c:pt idx="46">
                  <c:v>2696.7152070285115</c:v>
                </c:pt>
                <c:pt idx="47">
                  <c:v>2891.2486446955309</c:v>
                </c:pt>
                <c:pt idx="48">
                  <c:v>2913.256702833301</c:v>
                </c:pt>
                <c:pt idx="49">
                  <c:v>2945.8570977465706</c:v>
                </c:pt>
                <c:pt idx="50">
                  <c:v>2861.2198817084777</c:v>
                </c:pt>
                <c:pt idx="51">
                  <c:v>2822.9926950411013</c:v>
                </c:pt>
                <c:pt idx="52">
                  <c:v>2671.5320487450253</c:v>
                </c:pt>
                <c:pt idx="53">
                  <c:v>2794.4128251576694</c:v>
                </c:pt>
                <c:pt idx="54">
                  <c:v>2625.1398155216793</c:v>
                </c:pt>
                <c:pt idx="55">
                  <c:v>2715.1801055664714</c:v>
                </c:pt>
                <c:pt idx="56">
                  <c:v>2674.6888306492833</c:v>
                </c:pt>
                <c:pt idx="57">
                  <c:v>2566.1866490290981</c:v>
                </c:pt>
                <c:pt idx="58">
                  <c:v>2648.88921484207</c:v>
                </c:pt>
                <c:pt idx="59">
                  <c:v>2807.9430616115114</c:v>
                </c:pt>
                <c:pt idx="60">
                  <c:v>2822.9961205975883</c:v>
                </c:pt>
                <c:pt idx="61">
                  <c:v>2778.8383876680027</c:v>
                </c:pt>
                <c:pt idx="62">
                  <c:v>2738.8791252623237</c:v>
                </c:pt>
                <c:pt idx="63">
                  <c:v>2752.9876372659492</c:v>
                </c:pt>
                <c:pt idx="64">
                  <c:v>2624.5469484369737</c:v>
                </c:pt>
                <c:pt idx="65">
                  <c:v>2663.5332103012729</c:v>
                </c:pt>
                <c:pt idx="66">
                  <c:v>2714.7621938807506</c:v>
                </c:pt>
                <c:pt idx="67">
                  <c:v>2935.7469063099597</c:v>
                </c:pt>
                <c:pt idx="68">
                  <c:v>2862.0144396291057</c:v>
                </c:pt>
                <c:pt idx="69">
                  <c:v>2827.6059941683257</c:v>
                </c:pt>
                <c:pt idx="70">
                  <c:v>2803.359702979436</c:v>
                </c:pt>
                <c:pt idx="71">
                  <c:v>2778.3478270755272</c:v>
                </c:pt>
                <c:pt idx="72">
                  <c:v>2988.7888595764034</c:v>
                </c:pt>
                <c:pt idx="73">
                  <c:v>2879.6171282813689</c:v>
                </c:pt>
                <c:pt idx="74">
                  <c:v>2947.9632109354998</c:v>
                </c:pt>
                <c:pt idx="75">
                  <c:v>3197.2596636144899</c:v>
                </c:pt>
                <c:pt idx="76">
                  <c:v>3293.5931022164523</c:v>
                </c:pt>
                <c:pt idx="77">
                  <c:v>3319.3741810591519</c:v>
                </c:pt>
                <c:pt idx="78">
                  <c:v>3353.1578735409762</c:v>
                </c:pt>
                <c:pt idx="79">
                  <c:v>3374.5749947719519</c:v>
                </c:pt>
                <c:pt idx="80">
                  <c:v>3364.3770417780502</c:v>
                </c:pt>
                <c:pt idx="81">
                  <c:v>3539.1926378101462</c:v>
                </c:pt>
                <c:pt idx="82">
                  <c:v>3444.2757655274918</c:v>
                </c:pt>
                <c:pt idx="83">
                  <c:v>3397.4703327258262</c:v>
                </c:pt>
                <c:pt idx="84">
                  <c:v>3407.2782404021427</c:v>
                </c:pt>
                <c:pt idx="85">
                  <c:v>3539.5215541371272</c:v>
                </c:pt>
                <c:pt idx="86">
                  <c:v>3601.590655307321</c:v>
                </c:pt>
                <c:pt idx="87">
                  <c:v>3597.9777843266597</c:v>
                </c:pt>
                <c:pt idx="88">
                  <c:v>3550.5214360180976</c:v>
                </c:pt>
                <c:pt idx="89">
                  <c:v>3640.4235737438912</c:v>
                </c:pt>
                <c:pt idx="90">
                  <c:v>3823.3589385798268</c:v>
                </c:pt>
                <c:pt idx="91">
                  <c:v>3855.7894679259016</c:v>
                </c:pt>
                <c:pt idx="92">
                  <c:v>3731.40292193613</c:v>
                </c:pt>
                <c:pt idx="93">
                  <c:v>3697.8243476318962</c:v>
                </c:pt>
                <c:pt idx="94">
                  <c:v>3582.0722670041155</c:v>
                </c:pt>
                <c:pt idx="95">
                  <c:v>3575.1901953970996</c:v>
                </c:pt>
                <c:pt idx="96">
                  <c:v>3666.2128612367433</c:v>
                </c:pt>
                <c:pt idx="97">
                  <c:v>3719.8341029745361</c:v>
                </c:pt>
                <c:pt idx="98">
                  <c:v>3625.1860124256591</c:v>
                </c:pt>
                <c:pt idx="99">
                  <c:v>3532.4807734557257</c:v>
                </c:pt>
                <c:pt idx="100">
                  <c:v>3447.4227698732002</c:v>
                </c:pt>
                <c:pt idx="101">
                  <c:v>3647.5998884792334</c:v>
                </c:pt>
                <c:pt idx="102">
                  <c:v>3561.4744038401377</c:v>
                </c:pt>
                <c:pt idx="103">
                  <c:v>3461.4451014950901</c:v>
                </c:pt>
                <c:pt idx="104">
                  <c:v>3410.4522499387058</c:v>
                </c:pt>
                <c:pt idx="105">
                  <c:v>3212.7130570548752</c:v>
                </c:pt>
                <c:pt idx="106">
                  <c:v>3016.7309530731886</c:v>
                </c:pt>
                <c:pt idx="107">
                  <c:v>3002.6852971363442</c:v>
                </c:pt>
                <c:pt idx="108">
                  <c:v>2841.1903618670835</c:v>
                </c:pt>
                <c:pt idx="109">
                  <c:v>2746.5342132742558</c:v>
                </c:pt>
                <c:pt idx="110">
                  <c:v>2658.1659152199641</c:v>
                </c:pt>
                <c:pt idx="111">
                  <c:v>2485.4504244035779</c:v>
                </c:pt>
                <c:pt idx="112">
                  <c:v>2368.5482150457483</c:v>
                </c:pt>
                <c:pt idx="113">
                  <c:v>2062.1592161472872</c:v>
                </c:pt>
                <c:pt idx="114">
                  <c:v>1993.1615249739448</c:v>
                </c:pt>
                <c:pt idx="115">
                  <c:v>2056.9929231870155</c:v>
                </c:pt>
                <c:pt idx="116">
                  <c:v>2153.5345727382569</c:v>
                </c:pt>
                <c:pt idx="117">
                  <c:v>2201.234083842417</c:v>
                </c:pt>
                <c:pt idx="118">
                  <c:v>2176.2090003047647</c:v>
                </c:pt>
                <c:pt idx="119">
                  <c:v>2262.7589203694297</c:v>
                </c:pt>
                <c:pt idx="120">
                  <c:v>2194.5807342021712</c:v>
                </c:pt>
                <c:pt idx="121">
                  <c:v>2259.1801322736333</c:v>
                </c:pt>
                <c:pt idx="122">
                  <c:v>2067.7777890489647</c:v>
                </c:pt>
                <c:pt idx="123">
                  <c:v>2094.2663724872909</c:v>
                </c:pt>
                <c:pt idx="124">
                  <c:v>2066.4226528095542</c:v>
                </c:pt>
                <c:pt idx="125">
                  <c:v>1923.9397554851373</c:v>
                </c:pt>
                <c:pt idx="126">
                  <c:v>1969.2825151646061</c:v>
                </c:pt>
                <c:pt idx="127">
                  <c:v>1881.9983236254359</c:v>
                </c:pt>
                <c:pt idx="128">
                  <c:v>1969.9825053755101</c:v>
                </c:pt>
                <c:pt idx="129">
                  <c:v>2053.8673494471327</c:v>
                </c:pt>
                <c:pt idx="130">
                  <c:v>1906.6626769926634</c:v>
                </c:pt>
                <c:pt idx="131">
                  <c:v>1704.8300892245888</c:v>
                </c:pt>
                <c:pt idx="132">
                  <c:v>1644.5774921405687</c:v>
                </c:pt>
                <c:pt idx="133">
                  <c:v>1636.7826912157984</c:v>
                </c:pt>
                <c:pt idx="134">
                  <c:v>1656.1320441432358</c:v>
                </c:pt>
                <c:pt idx="135">
                  <c:v>1716.6248798265799</c:v>
                </c:pt>
                <c:pt idx="136">
                  <c:v>1738.2003518747881</c:v>
                </c:pt>
                <c:pt idx="137">
                  <c:v>1884.9182991092482</c:v>
                </c:pt>
                <c:pt idx="138">
                  <c:v>1790.5633212062996</c:v>
                </c:pt>
                <c:pt idx="139">
                  <c:v>1662.2984155445629</c:v>
                </c:pt>
                <c:pt idx="140">
                  <c:v>1794.5081786249934</c:v>
                </c:pt>
                <c:pt idx="141">
                  <c:v>1951.9496108559586</c:v>
                </c:pt>
                <c:pt idx="142">
                  <c:v>2052.1244970428297</c:v>
                </c:pt>
                <c:pt idx="143">
                  <c:v>2088.6869974832043</c:v>
                </c:pt>
                <c:pt idx="144">
                  <c:v>2105.8645438279073</c:v>
                </c:pt>
                <c:pt idx="145">
                  <c:v>2059.8455543369623</c:v>
                </c:pt>
                <c:pt idx="146">
                  <c:v>2261.0605614526348</c:v>
                </c:pt>
                <c:pt idx="147">
                  <c:v>2018.2535498723478</c:v>
                </c:pt>
                <c:pt idx="148">
                  <c:v>1946.0263356404123</c:v>
                </c:pt>
                <c:pt idx="149">
                  <c:v>1882.6307771899969</c:v>
                </c:pt>
                <c:pt idx="150">
                  <c:v>1740.0143614665431</c:v>
                </c:pt>
                <c:pt idx="151">
                  <c:v>1647.5087669721811</c:v>
                </c:pt>
                <c:pt idx="152">
                  <c:v>1570.3011042447147</c:v>
                </c:pt>
                <c:pt idx="153">
                  <c:v>1499.4731636293207</c:v>
                </c:pt>
                <c:pt idx="154">
                  <c:v>1583.2629663814059</c:v>
                </c:pt>
                <c:pt idx="155">
                  <c:v>1660.098372960231</c:v>
                </c:pt>
                <c:pt idx="156">
                  <c:v>1590.547643412521</c:v>
                </c:pt>
                <c:pt idx="157">
                  <c:v>1470.6721906522098</c:v>
                </c:pt>
                <c:pt idx="158">
                  <c:v>1496.0939097125602</c:v>
                </c:pt>
                <c:pt idx="159">
                  <c:v>1380.3422168905063</c:v>
                </c:pt>
                <c:pt idx="160">
                  <c:v>1524.4993853246801</c:v>
                </c:pt>
                <c:pt idx="161">
                  <c:v>1663.505709396356</c:v>
                </c:pt>
                <c:pt idx="162">
                  <c:v>1669.9474193536951</c:v>
                </c:pt>
                <c:pt idx="163">
                  <c:v>1743.3615694663551</c:v>
                </c:pt>
                <c:pt idx="164">
                  <c:v>1850.7562244946405</c:v>
                </c:pt>
                <c:pt idx="165">
                  <c:v>1767.2591840912617</c:v>
                </c:pt>
                <c:pt idx="166">
                  <c:v>1778.5113775700288</c:v>
                </c:pt>
                <c:pt idx="167">
                  <c:v>1806.8783485844415</c:v>
                </c:pt>
                <c:pt idx="168">
                  <c:v>1754.3941371252929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662-4B4E-AA41-E451C55E8E76}"/>
            </c:ext>
          </c:extLst>
        </c:ser>
        <c:ser>
          <c:idx val="4"/>
          <c:order val="4"/>
          <c:tx>
            <c:strRef>
              <c:f>Hoja1!$F$5</c:f>
              <c:strCache>
                <c:ptCount val="1"/>
                <c:pt idx="0">
                  <c:v>#20-40</c:v>
                </c:pt>
              </c:strCache>
            </c:strRef>
          </c:tx>
          <c:marker>
            <c:symbol val="none"/>
          </c:marker>
          <c:xVal>
            <c:numRef>
              <c:f>Hoja1!$A$6:$A$174</c:f>
              <c:numCache>
                <c:formatCode>General</c:formatCode>
                <c:ptCount val="16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</c:numCache>
            </c:numRef>
          </c:xVal>
          <c:yVal>
            <c:numRef>
              <c:f>Hoja1!$F$6:$F$174</c:f>
              <c:numCache>
                <c:formatCode>General</c:formatCode>
                <c:ptCount val="169"/>
                <c:pt idx="0">
                  <c:v>2500</c:v>
                </c:pt>
                <c:pt idx="1">
                  <c:v>2527.5725362561475</c:v>
                </c:pt>
                <c:pt idx="2">
                  <c:v>2438.4705658031062</c:v>
                </c:pt>
                <c:pt idx="3">
                  <c:v>2449.639055609302</c:v>
                </c:pt>
                <c:pt idx="4">
                  <c:v>2556.5000386030742</c:v>
                </c:pt>
                <c:pt idx="5">
                  <c:v>2535.0103404878118</c:v>
                </c:pt>
                <c:pt idx="6">
                  <c:v>2510.1448176463546</c:v>
                </c:pt>
                <c:pt idx="7">
                  <c:v>2595.1473588269982</c:v>
                </c:pt>
                <c:pt idx="8">
                  <c:v>2411.3158486568645</c:v>
                </c:pt>
                <c:pt idx="9">
                  <c:v>2567.0745458373822</c:v>
                </c:pt>
                <c:pt idx="10">
                  <c:v>2472.4825903612573</c:v>
                </c:pt>
                <c:pt idx="11">
                  <c:v>2250.7366390537127</c:v>
                </c:pt>
                <c:pt idx="12">
                  <c:v>2156.1244594502282</c:v>
                </c:pt>
                <c:pt idx="13">
                  <c:v>2259.5885502424862</c:v>
                </c:pt>
                <c:pt idx="14">
                  <c:v>2141.2490360426646</c:v>
                </c:pt>
                <c:pt idx="15">
                  <c:v>2140.7735221943062</c:v>
                </c:pt>
                <c:pt idx="16">
                  <c:v>2010.9420756803531</c:v>
                </c:pt>
                <c:pt idx="17">
                  <c:v>2120.0284869048737</c:v>
                </c:pt>
                <c:pt idx="18">
                  <c:v>2108.8649050051135</c:v>
                </c:pt>
                <c:pt idx="19">
                  <c:v>2173.8672217836297</c:v>
                </c:pt>
                <c:pt idx="20">
                  <c:v>2177.4808279978597</c:v>
                </c:pt>
                <c:pt idx="21">
                  <c:v>2278.470848923409</c:v>
                </c:pt>
                <c:pt idx="22">
                  <c:v>2271.9428537493727</c:v>
                </c:pt>
                <c:pt idx="23">
                  <c:v>2296.8810028298271</c:v>
                </c:pt>
                <c:pt idx="24">
                  <c:v>2302.4091343783607</c:v>
                </c:pt>
                <c:pt idx="25">
                  <c:v>2294.3195504067462</c:v>
                </c:pt>
                <c:pt idx="26">
                  <c:v>2231.7521774313291</c:v>
                </c:pt>
                <c:pt idx="27">
                  <c:v>2412.2134885329765</c:v>
                </c:pt>
                <c:pt idx="28">
                  <c:v>2625.0642134511741</c:v>
                </c:pt>
                <c:pt idx="29">
                  <c:v>2614.9630350052812</c:v>
                </c:pt>
                <c:pt idx="30">
                  <c:v>2622.7469726776558</c:v>
                </c:pt>
                <c:pt idx="31">
                  <c:v>2586.2368758215334</c:v>
                </c:pt>
                <c:pt idx="32">
                  <c:v>2439.8632381584162</c:v>
                </c:pt>
                <c:pt idx="33">
                  <c:v>2507.0746262574366</c:v>
                </c:pt>
                <c:pt idx="34">
                  <c:v>2433.6937954428618</c:v>
                </c:pt>
                <c:pt idx="35">
                  <c:v>2595.8063161296595</c:v>
                </c:pt>
                <c:pt idx="36">
                  <c:v>2613.1942502286188</c:v>
                </c:pt>
                <c:pt idx="37">
                  <c:v>2447.6058673864568</c:v>
                </c:pt>
                <c:pt idx="38">
                  <c:v>2559.3145231427411</c:v>
                </c:pt>
                <c:pt idx="39">
                  <c:v>2503.2156756960439</c:v>
                </c:pt>
                <c:pt idx="40">
                  <c:v>2486.6644574654383</c:v>
                </c:pt>
                <c:pt idx="41">
                  <c:v>2603.0959261676835</c:v>
                </c:pt>
                <c:pt idx="42">
                  <c:v>2892.6923879855722</c:v>
                </c:pt>
                <c:pt idx="43">
                  <c:v>3072.3485885958917</c:v>
                </c:pt>
                <c:pt idx="44">
                  <c:v>3122.8005647278237</c:v>
                </c:pt>
                <c:pt idx="45">
                  <c:v>3051.1125766176292</c:v>
                </c:pt>
                <c:pt idx="46">
                  <c:v>3014.2465519493717</c:v>
                </c:pt>
                <c:pt idx="47">
                  <c:v>2891.8330152533181</c:v>
                </c:pt>
                <c:pt idx="48">
                  <c:v>2993.674569830267</c:v>
                </c:pt>
                <c:pt idx="49">
                  <c:v>3015.9737763576622</c:v>
                </c:pt>
                <c:pt idx="50">
                  <c:v>2910.0182977760019</c:v>
                </c:pt>
                <c:pt idx="51">
                  <c:v>2882.7453213058598</c:v>
                </c:pt>
                <c:pt idx="52">
                  <c:v>2842.8652311231613</c:v>
                </c:pt>
                <c:pt idx="53">
                  <c:v>2623.706508270925</c:v>
                </c:pt>
                <c:pt idx="54">
                  <c:v>2506.1443362746322</c:v>
                </c:pt>
                <c:pt idx="55">
                  <c:v>2699.6213817881958</c:v>
                </c:pt>
                <c:pt idx="56">
                  <c:v>2555.0127432834552</c:v>
                </c:pt>
                <c:pt idx="57">
                  <c:v>2653.0831487401601</c:v>
                </c:pt>
                <c:pt idx="58">
                  <c:v>2600.6973082615013</c:v>
                </c:pt>
                <c:pt idx="59">
                  <c:v>2693.5483297354717</c:v>
                </c:pt>
                <c:pt idx="60">
                  <c:v>2474.8169869021822</c:v>
                </c:pt>
                <c:pt idx="61">
                  <c:v>2314.4510274138865</c:v>
                </c:pt>
                <c:pt idx="62">
                  <c:v>2312.5507388121368</c:v>
                </c:pt>
                <c:pt idx="63">
                  <c:v>2248.5950085828672</c:v>
                </c:pt>
                <c:pt idx="64">
                  <c:v>2411.8567895749352</c:v>
                </c:pt>
                <c:pt idx="65">
                  <c:v>2398.5583607765702</c:v>
                </c:pt>
                <c:pt idx="66">
                  <c:v>2379.4414387205229</c:v>
                </c:pt>
                <c:pt idx="67">
                  <c:v>2442.0361642470102</c:v>
                </c:pt>
                <c:pt idx="68">
                  <c:v>2439.4805721639195</c:v>
                </c:pt>
                <c:pt idx="69">
                  <c:v>2570.6693345271351</c:v>
                </c:pt>
                <c:pt idx="70">
                  <c:v>2743.7104752318201</c:v>
                </c:pt>
                <c:pt idx="71">
                  <c:v>2763.5461707394852</c:v>
                </c:pt>
                <c:pt idx="72">
                  <c:v>2758.2412302663752</c:v>
                </c:pt>
                <c:pt idx="73">
                  <c:v>2777.6071540319472</c:v>
                </c:pt>
                <c:pt idx="74">
                  <c:v>2829.2518759089417</c:v>
                </c:pt>
                <c:pt idx="75">
                  <c:v>2861.4745375031725</c:v>
                </c:pt>
                <c:pt idx="76">
                  <c:v>2895.484885662042</c:v>
                </c:pt>
                <c:pt idx="77">
                  <c:v>2921.2405476899667</c:v>
                </c:pt>
                <c:pt idx="78">
                  <c:v>2983.8201863220215</c:v>
                </c:pt>
                <c:pt idx="79">
                  <c:v>2880.8967272965215</c:v>
                </c:pt>
                <c:pt idx="80">
                  <c:v>2763.5318808289803</c:v>
                </c:pt>
                <c:pt idx="81">
                  <c:v>2581.6174131279408</c:v>
                </c:pt>
                <c:pt idx="82">
                  <c:v>2714.6704866795412</c:v>
                </c:pt>
                <c:pt idx="83">
                  <c:v>2891.0822415580587</c:v>
                </c:pt>
                <c:pt idx="84">
                  <c:v>2935.5834130085127</c:v>
                </c:pt>
                <c:pt idx="85">
                  <c:v>2958.8227305326122</c:v>
                </c:pt>
                <c:pt idx="86">
                  <c:v>2907.5824703668968</c:v>
                </c:pt>
                <c:pt idx="87">
                  <c:v>2906.1910426446802</c:v>
                </c:pt>
                <c:pt idx="88">
                  <c:v>2614.6368181988387</c:v>
                </c:pt>
                <c:pt idx="89">
                  <c:v>2562.2182584095403</c:v>
                </c:pt>
                <c:pt idx="90">
                  <c:v>2460.3604089591481</c:v>
                </c:pt>
                <c:pt idx="91">
                  <c:v>2464.1048731815144</c:v>
                </c:pt>
                <c:pt idx="92">
                  <c:v>2467.5764934302179</c:v>
                </c:pt>
                <c:pt idx="93">
                  <c:v>2636.3811694653646</c:v>
                </c:pt>
                <c:pt idx="94">
                  <c:v>2649.9049393792811</c:v>
                </c:pt>
                <c:pt idx="95">
                  <c:v>2643.0043560758772</c:v>
                </c:pt>
                <c:pt idx="96">
                  <c:v>2830.4813440574312</c:v>
                </c:pt>
                <c:pt idx="97">
                  <c:v>2718.4492913927397</c:v>
                </c:pt>
                <c:pt idx="98">
                  <c:v>2685.9071528131217</c:v>
                </c:pt>
                <c:pt idx="99">
                  <c:v>2709.8184761308621</c:v>
                </c:pt>
                <c:pt idx="100">
                  <c:v>2685.0738185287832</c:v>
                </c:pt>
                <c:pt idx="101">
                  <c:v>2617.9915561559678</c:v>
                </c:pt>
                <c:pt idx="102">
                  <c:v>2700.6430659064554</c:v>
                </c:pt>
                <c:pt idx="103">
                  <c:v>2775.5391725724407</c:v>
                </c:pt>
                <c:pt idx="104">
                  <c:v>2842.6717477029706</c:v>
                </c:pt>
                <c:pt idx="105">
                  <c:v>2885.7275334092851</c:v>
                </c:pt>
                <c:pt idx="106">
                  <c:v>2909.9945220706004</c:v>
                </c:pt>
                <c:pt idx="107">
                  <c:v>2969.2027545155129</c:v>
                </c:pt>
                <c:pt idx="108">
                  <c:v>3005.3477674408791</c:v>
                </c:pt>
                <c:pt idx="109">
                  <c:v>2859.3680132702825</c:v>
                </c:pt>
                <c:pt idx="110">
                  <c:v>2802.0029694516984</c:v>
                </c:pt>
                <c:pt idx="111">
                  <c:v>2872.7976884710547</c:v>
                </c:pt>
                <c:pt idx="112">
                  <c:v>2866.5604093786733</c:v>
                </c:pt>
                <c:pt idx="113">
                  <c:v>2827.5755161475472</c:v>
                </c:pt>
                <c:pt idx="114">
                  <c:v>2741.4185991299487</c:v>
                </c:pt>
                <c:pt idx="115">
                  <c:v>2822.914829367583</c:v>
                </c:pt>
                <c:pt idx="116">
                  <c:v>3184.247802931257</c:v>
                </c:pt>
                <c:pt idx="117">
                  <c:v>3163.7778764174936</c:v>
                </c:pt>
                <c:pt idx="118">
                  <c:v>3184.5457324920421</c:v>
                </c:pt>
                <c:pt idx="119">
                  <c:v>3199.6091818766849</c:v>
                </c:pt>
                <c:pt idx="120">
                  <c:v>2970.2057026927946</c:v>
                </c:pt>
                <c:pt idx="121">
                  <c:v>2791.6868124752968</c:v>
                </c:pt>
                <c:pt idx="122">
                  <c:v>2593.2583425309372</c:v>
                </c:pt>
                <c:pt idx="123">
                  <c:v>2602.5713145733944</c:v>
                </c:pt>
                <c:pt idx="124">
                  <c:v>2583.9849307494624</c:v>
                </c:pt>
                <c:pt idx="125">
                  <c:v>2543.1007794406237</c:v>
                </c:pt>
                <c:pt idx="126">
                  <c:v>2737.3947336621891</c:v>
                </c:pt>
                <c:pt idx="127">
                  <c:v>2833.6512113841522</c:v>
                </c:pt>
                <c:pt idx="128">
                  <c:v>2979.4136633362905</c:v>
                </c:pt>
                <c:pt idx="129">
                  <c:v>2866.2216069146689</c:v>
                </c:pt>
                <c:pt idx="130">
                  <c:v>2812.3940288548702</c:v>
                </c:pt>
                <c:pt idx="131">
                  <c:v>2762.2086807762548</c:v>
                </c:pt>
                <c:pt idx="132">
                  <c:v>2830.9729538182005</c:v>
                </c:pt>
                <c:pt idx="133">
                  <c:v>3058.9764595682554</c:v>
                </c:pt>
                <c:pt idx="134">
                  <c:v>3092.8452152949112</c:v>
                </c:pt>
                <c:pt idx="135">
                  <c:v>2883.7173933718773</c:v>
                </c:pt>
                <c:pt idx="136">
                  <c:v>2919.1163593850742</c:v>
                </c:pt>
                <c:pt idx="137">
                  <c:v>2929.7270997953237</c:v>
                </c:pt>
                <c:pt idx="138">
                  <c:v>2843.6152950356486</c:v>
                </c:pt>
                <c:pt idx="139">
                  <c:v>2838.3868745879995</c:v>
                </c:pt>
                <c:pt idx="140">
                  <c:v>2722.6137089748372</c:v>
                </c:pt>
                <c:pt idx="141">
                  <c:v>2618.4864765024722</c:v>
                </c:pt>
                <c:pt idx="142">
                  <c:v>2445.8482235065371</c:v>
                </c:pt>
                <c:pt idx="143">
                  <c:v>2151.0020256465914</c:v>
                </c:pt>
                <c:pt idx="144">
                  <c:v>2232.8419688308372</c:v>
                </c:pt>
                <c:pt idx="145">
                  <c:v>2113.970984819221</c:v>
                </c:pt>
                <c:pt idx="146">
                  <c:v>2148.2283831455047</c:v>
                </c:pt>
                <c:pt idx="147">
                  <c:v>2198.0929412924652</c:v>
                </c:pt>
                <c:pt idx="148">
                  <c:v>2255.0859359450428</c:v>
                </c:pt>
                <c:pt idx="149">
                  <c:v>2385.1428913887039</c:v>
                </c:pt>
                <c:pt idx="150">
                  <c:v>2437.8003381553672</c:v>
                </c:pt>
                <c:pt idx="151">
                  <c:v>2458.7215335385431</c:v>
                </c:pt>
                <c:pt idx="152">
                  <c:v>2186.9704617603597</c:v>
                </c:pt>
                <c:pt idx="153">
                  <c:v>2202.3759628268062</c:v>
                </c:pt>
                <c:pt idx="154">
                  <c:v>2385.1370429013105</c:v>
                </c:pt>
                <c:pt idx="155">
                  <c:v>2401.9857613285217</c:v>
                </c:pt>
                <c:pt idx="156">
                  <c:v>2543.3567251648547</c:v>
                </c:pt>
                <c:pt idx="157">
                  <c:v>2516.2622508735162</c:v>
                </c:pt>
                <c:pt idx="158">
                  <c:v>2321.3637027467262</c:v>
                </c:pt>
                <c:pt idx="159">
                  <c:v>2488.700185859565</c:v>
                </c:pt>
                <c:pt idx="160">
                  <c:v>2610.7720359507507</c:v>
                </c:pt>
                <c:pt idx="161">
                  <c:v>2371.3796656942495</c:v>
                </c:pt>
                <c:pt idx="162">
                  <c:v>2374.1065939669097</c:v>
                </c:pt>
                <c:pt idx="163">
                  <c:v>2457.8679803652085</c:v>
                </c:pt>
                <c:pt idx="164">
                  <c:v>2627.4660146587557</c:v>
                </c:pt>
                <c:pt idx="165">
                  <c:v>2678.5312045406822</c:v>
                </c:pt>
                <c:pt idx="166">
                  <c:v>2661.6370375667952</c:v>
                </c:pt>
                <c:pt idx="167">
                  <c:v>2635.6142173082212</c:v>
                </c:pt>
                <c:pt idx="168">
                  <c:v>2467.9615586218015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662-4B4E-AA41-E451C55E8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733056"/>
        <c:axId val="158766208"/>
      </c:scatterChart>
      <c:valAx>
        <c:axId val="158733056"/>
        <c:scaling>
          <c:orientation val="minMax"/>
          <c:max val="168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AR"/>
                  <a:t>Tiempo</a:t>
                </a:r>
                <a:r>
                  <a:rPr lang="es-AR" baseline="0"/>
                  <a:t>  [h]</a:t>
                </a:r>
                <a:endParaRPr lang="es-AR"/>
              </a:p>
            </c:rich>
          </c:tx>
          <c:layout>
            <c:manualLayout>
              <c:xMode val="edge"/>
              <c:yMode val="edge"/>
              <c:x val="0.67181714785651792"/>
              <c:y val="0.8879396325459345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8766208"/>
        <c:crosses val="autoZero"/>
        <c:crossBetween val="midCat"/>
        <c:majorUnit val="24"/>
      </c:valAx>
      <c:valAx>
        <c:axId val="1587662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Stock CIMSA [Ton]</a:t>
                </a:r>
              </a:p>
            </c:rich>
          </c:tx>
          <c:layout>
            <c:manualLayout>
              <c:xMode val="edge"/>
              <c:yMode val="edge"/>
              <c:x val="2.7777777777777971E-2"/>
              <c:y val="2.352398658501024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5873305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856823266219239"/>
          <c:y val="5.721393034825871E-2"/>
          <c:w val="0.82550335570469802"/>
          <c:h val="0.80348258706467657"/>
        </c:manualLayout>
      </c:layout>
      <c:scatterChart>
        <c:scatterStyle val="lineMarker"/>
        <c:varyColors val="0"/>
        <c:ser>
          <c:idx val="0"/>
          <c:order val="0"/>
          <c:spPr>
            <a:ln w="18145">
              <a:noFill/>
            </a:ln>
          </c:spPr>
          <c:marker>
            <c:symbol val="diamond"/>
            <c:size val="3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Hoja1!$A$4:$A$43</c:f>
              <c:numCache>
                <c:formatCode>General</c:formatCode>
                <c:ptCount val="40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5</c:v>
                </c:pt>
                <c:pt idx="11">
                  <c:v>6</c:v>
                </c:pt>
                <c:pt idx="12">
                  <c:v>7</c:v>
                </c:pt>
                <c:pt idx="13">
                  <c:v>8</c:v>
                </c:pt>
                <c:pt idx="14">
                  <c:v>9</c:v>
                </c:pt>
                <c:pt idx="15">
                  <c:v>10</c:v>
                </c:pt>
                <c:pt idx="16">
                  <c:v>11</c:v>
                </c:pt>
                <c:pt idx="17">
                  <c:v>12</c:v>
                </c:pt>
                <c:pt idx="18">
                  <c:v>13</c:v>
                </c:pt>
                <c:pt idx="19">
                  <c:v>14</c:v>
                </c:pt>
                <c:pt idx="20">
                  <c:v>5</c:v>
                </c:pt>
                <c:pt idx="21">
                  <c:v>6</c:v>
                </c:pt>
                <c:pt idx="22">
                  <c:v>7</c:v>
                </c:pt>
                <c:pt idx="23">
                  <c:v>8</c:v>
                </c:pt>
                <c:pt idx="24">
                  <c:v>9</c:v>
                </c:pt>
                <c:pt idx="25">
                  <c:v>10</c:v>
                </c:pt>
                <c:pt idx="26">
                  <c:v>11</c:v>
                </c:pt>
                <c:pt idx="27">
                  <c:v>12</c:v>
                </c:pt>
                <c:pt idx="28">
                  <c:v>13</c:v>
                </c:pt>
                <c:pt idx="29">
                  <c:v>14</c:v>
                </c:pt>
                <c:pt idx="30">
                  <c:v>5</c:v>
                </c:pt>
                <c:pt idx="31">
                  <c:v>6</c:v>
                </c:pt>
                <c:pt idx="32">
                  <c:v>7</c:v>
                </c:pt>
                <c:pt idx="33">
                  <c:v>8</c:v>
                </c:pt>
                <c:pt idx="34">
                  <c:v>9</c:v>
                </c:pt>
                <c:pt idx="35">
                  <c:v>10</c:v>
                </c:pt>
                <c:pt idx="36">
                  <c:v>11</c:v>
                </c:pt>
                <c:pt idx="37">
                  <c:v>12</c:v>
                </c:pt>
                <c:pt idx="38">
                  <c:v>13</c:v>
                </c:pt>
                <c:pt idx="39">
                  <c:v>14</c:v>
                </c:pt>
              </c:numCache>
            </c:numRef>
          </c:xVal>
          <c:yVal>
            <c:numRef>
              <c:f>Hoja1!$B$4:$B$43</c:f>
              <c:numCache>
                <c:formatCode>General</c:formatCode>
                <c:ptCount val="40"/>
                <c:pt idx="0">
                  <c:v>5.474539299186139</c:v>
                </c:pt>
                <c:pt idx="1">
                  <c:v>6.9315184065366253</c:v>
                </c:pt>
                <c:pt idx="2">
                  <c:v>8.2973868942959115</c:v>
                </c:pt>
                <c:pt idx="3">
                  <c:v>9.6942265068737541</c:v>
                </c:pt>
                <c:pt idx="4">
                  <c:v>8.8047900089236464</c:v>
                </c:pt>
                <c:pt idx="5">
                  <c:v>8.8993126391398469</c:v>
                </c:pt>
                <c:pt idx="6">
                  <c:v>11.964851193949411</c:v>
                </c:pt>
                <c:pt idx="7">
                  <c:v>12.486662832878089</c:v>
                </c:pt>
                <c:pt idx="8">
                  <c:v>13.76644179713616</c:v>
                </c:pt>
                <c:pt idx="9">
                  <c:v>13.823771837114265</c:v>
                </c:pt>
                <c:pt idx="10">
                  <c:v>5.0928881409432103</c:v>
                </c:pt>
                <c:pt idx="11">
                  <c:v>6.212581521462365</c:v>
                </c:pt>
                <c:pt idx="12">
                  <c:v>7.8827700734428454</c:v>
                </c:pt>
                <c:pt idx="13">
                  <c:v>8.3999930474253723</c:v>
                </c:pt>
                <c:pt idx="14">
                  <c:v>6.7262441051124409</c:v>
                </c:pt>
                <c:pt idx="15">
                  <c:v>11.256152083199787</c:v>
                </c:pt>
                <c:pt idx="16">
                  <c:v>9.3488605654889074</c:v>
                </c:pt>
                <c:pt idx="17">
                  <c:v>11.872123782142767</c:v>
                </c:pt>
                <c:pt idx="18">
                  <c:v>12.347672548130342</c:v>
                </c:pt>
                <c:pt idx="19">
                  <c:v>13.806074993307613</c:v>
                </c:pt>
                <c:pt idx="20">
                  <c:v>5.0889517104157731</c:v>
                </c:pt>
                <c:pt idx="21">
                  <c:v>6.1136091283393572</c:v>
                </c:pt>
                <c:pt idx="22">
                  <c:v>6.6352241556554841</c:v>
                </c:pt>
                <c:pt idx="23">
                  <c:v>9.7398094210576858</c:v>
                </c:pt>
                <c:pt idx="24">
                  <c:v>7.568487743282386</c:v>
                </c:pt>
                <c:pt idx="25">
                  <c:v>10.712505025225871</c:v>
                </c:pt>
                <c:pt idx="26">
                  <c:v>12.973701730579389</c:v>
                </c:pt>
                <c:pt idx="27">
                  <c:v>10.717426565044082</c:v>
                </c:pt>
                <c:pt idx="28">
                  <c:v>12.614776733229139</c:v>
                </c:pt>
                <c:pt idx="29">
                  <c:v>13.850788724301662</c:v>
                </c:pt>
                <c:pt idx="30">
                  <c:v>4.6096771674701458</c:v>
                </c:pt>
                <c:pt idx="31">
                  <c:v>5.8351284696400505</c:v>
                </c:pt>
                <c:pt idx="32">
                  <c:v>6.2224945231345545</c:v>
                </c:pt>
                <c:pt idx="33">
                  <c:v>9.0318824985267128</c:v>
                </c:pt>
                <c:pt idx="34">
                  <c:v>10.52990868731526</c:v>
                </c:pt>
                <c:pt idx="35">
                  <c:v>7.791006340870311</c:v>
                </c:pt>
                <c:pt idx="36">
                  <c:v>10.580632063646544</c:v>
                </c:pt>
                <c:pt idx="37">
                  <c:v>11.181249515634633</c:v>
                </c:pt>
                <c:pt idx="38">
                  <c:v>13.387438296746131</c:v>
                </c:pt>
                <c:pt idx="39">
                  <c:v>13.552284125053291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2C-40D7-AF08-1488FDF48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36992"/>
        <c:axId val="206039296"/>
      </c:scatterChart>
      <c:valAx>
        <c:axId val="206036992"/>
        <c:scaling>
          <c:orientation val="minMax"/>
          <c:max val="20"/>
        </c:scaling>
        <c:delete val="0"/>
        <c:axPos val="b"/>
        <c:title>
          <c:tx>
            <c:rich>
              <a:bodyPr/>
              <a:lstStyle/>
              <a:p>
                <a:pPr>
                  <a:defRPr sz="587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X</a:t>
                </a:r>
              </a:p>
            </c:rich>
          </c:tx>
          <c:layout>
            <c:manualLayout>
              <c:xMode val="edge"/>
              <c:yMode val="edge"/>
              <c:x val="0.5145413870246085"/>
              <c:y val="0.93283582089552242"/>
            </c:manualLayout>
          </c:layout>
          <c:overlay val="0"/>
          <c:spPr>
            <a:noFill/>
            <a:ln w="1612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2016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587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06039296"/>
        <c:crosses val="autoZero"/>
        <c:crossBetween val="midCat"/>
      </c:valAx>
      <c:valAx>
        <c:axId val="206039296"/>
        <c:scaling>
          <c:orientation val="minMax"/>
          <c:max val="20"/>
        </c:scaling>
        <c:delete val="0"/>
        <c:axPos val="l"/>
        <c:majorGridlines>
          <c:spPr>
            <a:ln w="2016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587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8.948545861297539E-3"/>
              <c:y val="0.44278606965174128"/>
            </c:manualLayout>
          </c:layout>
          <c:overlay val="0"/>
          <c:spPr>
            <a:noFill/>
            <a:ln w="1612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2016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587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20603699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2016">
      <a:solidFill>
        <a:srgbClr val="000000"/>
      </a:solidFill>
      <a:prstDash val="solid"/>
    </a:ln>
  </c:spPr>
  <c:txPr>
    <a:bodyPr/>
    <a:lstStyle/>
    <a:p>
      <a:pPr>
        <a:defRPr sz="58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AR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0.7772</cdr:x>
      <cdr:y>0.30308</cdr:y>
    </cdr:from>
    <cdr:to>
      <cdr:x>0.83769</cdr:x>
      <cdr:y>0.3854</cdr:y>
    </cdr:to>
    <cdr:sp macro="" textlink="">
      <cdr:nvSpPr>
        <cdr:cNvPr id="2" name="1 Elipse"/>
        <cdr:cNvSpPr/>
      </cdr:nvSpPr>
      <cdr:spPr>
        <a:xfrm xmlns:a="http://schemas.openxmlformats.org/drawingml/2006/main">
          <a:off x="3415157" y="861238"/>
          <a:ext cx="265813" cy="2339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9050">
          <a:solidFill>
            <a:srgbClr val="00B05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0.68229</cdr:x>
      <cdr:y>0.63152</cdr:y>
    </cdr:from>
    <cdr:to>
      <cdr:x>0.74278</cdr:x>
      <cdr:y>0.71384</cdr:y>
    </cdr:to>
    <cdr:sp macro="" textlink="">
      <cdr:nvSpPr>
        <cdr:cNvPr id="6" name="1 Elipse"/>
        <cdr:cNvSpPr/>
      </cdr:nvSpPr>
      <cdr:spPr>
        <a:xfrm xmlns:a="http://schemas.openxmlformats.org/drawingml/2006/main">
          <a:off x="2998124" y="1794540"/>
          <a:ext cx="265813" cy="2339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9050">
          <a:solidFill>
            <a:srgbClr val="00206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0.24737</cdr:x>
      <cdr:y>0.25361</cdr:y>
    </cdr:from>
    <cdr:to>
      <cdr:x>0.30787</cdr:x>
      <cdr:y>0.33592</cdr:y>
    </cdr:to>
    <cdr:sp macro="" textlink="">
      <cdr:nvSpPr>
        <cdr:cNvPr id="7" name="1 Elipse"/>
        <cdr:cNvSpPr/>
      </cdr:nvSpPr>
      <cdr:spPr>
        <a:xfrm xmlns:a="http://schemas.openxmlformats.org/drawingml/2006/main">
          <a:off x="1087010" y="720651"/>
          <a:ext cx="265813" cy="2339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9050">
          <a:solidFill>
            <a:srgbClr val="FFFF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0.18688</cdr:x>
      <cdr:y>0.36212</cdr:y>
    </cdr:from>
    <cdr:to>
      <cdr:x>0.24737</cdr:x>
      <cdr:y>0.44443</cdr:y>
    </cdr:to>
    <cdr:sp macro="" textlink="">
      <cdr:nvSpPr>
        <cdr:cNvPr id="8" name="1 Elipse"/>
        <cdr:cNvSpPr/>
      </cdr:nvSpPr>
      <cdr:spPr>
        <a:xfrm xmlns:a="http://schemas.openxmlformats.org/drawingml/2006/main">
          <a:off x="821197" y="1028996"/>
          <a:ext cx="265813" cy="23391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9050">
          <a:solidFill>
            <a:srgbClr val="7030A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0.24737</cdr:x>
      <cdr:y>0.19846</cdr:y>
    </cdr:from>
    <cdr:to>
      <cdr:x>0.49386</cdr:x>
      <cdr:y>0.50582</cdr:y>
    </cdr:to>
    <cdr:cxnSp macro="">
      <cdr:nvCxnSpPr>
        <cdr:cNvPr id="9" name="14 Conector recto de flecha">
          <a:extLst xmlns:a="http://schemas.openxmlformats.org/drawingml/2006/main">
            <a:ext uri="{FF2B5EF4-FFF2-40B4-BE49-F238E27FC236}">
              <a16:creationId xmlns:a16="http://schemas.microsoft.com/office/drawing/2014/main" id="{BC1C5212-9D18-44C1-B8F1-37CA2ED9005A}"/>
            </a:ext>
          </a:extLst>
        </cdr:cNvPr>
        <cdr:cNvCxnSpPr/>
      </cdr:nvCxnSpPr>
      <cdr:spPr>
        <a:xfrm xmlns:a="http://schemas.openxmlformats.org/drawingml/2006/main">
          <a:off x="1087010" y="563938"/>
          <a:ext cx="1083103" cy="87341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tailEnd type="arrow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0.24012</cdr:x>
      <cdr:y>0.19846</cdr:y>
    </cdr:from>
    <cdr:to>
      <cdr:x>0.70945</cdr:x>
      <cdr:y>0.67351</cdr:y>
    </cdr:to>
    <cdr:cxnSp macro="">
      <cdr:nvCxnSpPr>
        <cdr:cNvPr id="10" name="14 Conector recto de flecha">
          <a:extLst xmlns:a="http://schemas.openxmlformats.org/drawingml/2006/main">
            <a:ext uri="{FF2B5EF4-FFF2-40B4-BE49-F238E27FC236}">
              <a16:creationId xmlns:a16="http://schemas.microsoft.com/office/drawing/2014/main" id="{27C18151-290F-4BA2-A4CA-2AE973E9013F}"/>
            </a:ext>
          </a:extLst>
        </cdr:cNvPr>
        <cdr:cNvCxnSpPr/>
      </cdr:nvCxnSpPr>
      <cdr:spPr>
        <a:xfrm xmlns:a="http://schemas.openxmlformats.org/drawingml/2006/main">
          <a:off x="1055115" y="563938"/>
          <a:ext cx="2062329" cy="1349923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tailEnd type="arrow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0.24012</cdr:x>
      <cdr:y>0.19846</cdr:y>
    </cdr:from>
    <cdr:to>
      <cdr:x>0.81591</cdr:x>
      <cdr:y>0.3405</cdr:y>
    </cdr:to>
    <cdr:cxnSp macro="">
      <cdr:nvCxnSpPr>
        <cdr:cNvPr id="12" name="14 Conector recto de flecha">
          <a:extLst xmlns:a="http://schemas.openxmlformats.org/drawingml/2006/main">
            <a:ext uri="{FF2B5EF4-FFF2-40B4-BE49-F238E27FC236}">
              <a16:creationId xmlns:a16="http://schemas.microsoft.com/office/drawing/2014/main" id="{04F47DDD-B731-4B59-AF9C-3737D070FAC6}"/>
            </a:ext>
          </a:extLst>
        </cdr:cNvPr>
        <cdr:cNvCxnSpPr/>
      </cdr:nvCxnSpPr>
      <cdr:spPr>
        <a:xfrm xmlns:a="http://schemas.openxmlformats.org/drawingml/2006/main">
          <a:off x="1055115" y="563938"/>
          <a:ext cx="2530162" cy="403625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tailEnd type="arrow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3c979539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a3c979539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03" name="Google Shape;40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c979539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a3c979539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/>
              <a:t>Objetivo: </a:t>
            </a:r>
            <a:r>
              <a:rPr lang="es-AR" sz="1200"/>
              <a:t>Soporte inteligente a la optimización de plunger lift.</a:t>
            </a:r>
            <a:br>
              <a:rPr lang="es-AR" sz="1200"/>
            </a:br>
            <a:r>
              <a:rPr b="1" lang="es-AR" sz="1200"/>
              <a:t>Técnicas utilizadas: </a:t>
            </a:r>
            <a:r>
              <a:rPr lang="es-AR" sz="1200"/>
              <a:t>Mapas de recurrencia y redes neuronales.</a:t>
            </a:r>
            <a:br>
              <a:rPr lang="es-AR" sz="1200"/>
            </a:br>
            <a:r>
              <a:rPr b="1" lang="es-AR" sz="1200"/>
              <a:t>Avance: </a:t>
            </a:r>
            <a:r>
              <a:rPr lang="es-AR" sz="1200"/>
              <a:t>Algoritmo funcionando I-UP</a:t>
            </a:r>
            <a:br>
              <a:rPr lang="es-AR" sz="1200"/>
            </a:br>
            <a:r>
              <a:rPr b="1" lang="es-AR" sz="1200"/>
              <a:t>Equipo: </a:t>
            </a:r>
            <a:r>
              <a:rPr lang="es-AR" sz="1200"/>
              <a:t>Álvarez Claramunt, Silva, Feldman, Martín, Contreras, Espinoza, Romero</a:t>
            </a:r>
            <a:endParaRPr/>
          </a:p>
        </p:txBody>
      </p:sp>
      <p:sp>
        <p:nvSpPr>
          <p:cNvPr id="570" name="Google Shape;57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1" name="Google Shape;941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principal">
  <p:cSld name="Carátula principal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6"/>
          <p:cNvSpPr txBox="1"/>
          <p:nvPr>
            <p:ph idx="1" type="subTitle"/>
          </p:nvPr>
        </p:nvSpPr>
        <p:spPr>
          <a:xfrm>
            <a:off x="623392" y="5541236"/>
            <a:ext cx="1536171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6"/>
          <p:cNvSpPr txBox="1"/>
          <p:nvPr>
            <p:ph idx="11" type="ftr"/>
          </p:nvPr>
        </p:nvSpPr>
        <p:spPr>
          <a:xfrm>
            <a:off x="423334" y="0"/>
            <a:ext cx="10075333" cy="338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0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8" name="Google Shape;38;p106"/>
          <p:cNvSpPr txBox="1"/>
          <p:nvPr>
            <p:ph type="ctrTitle"/>
          </p:nvPr>
        </p:nvSpPr>
        <p:spPr>
          <a:xfrm>
            <a:off x="364800" y="4780800"/>
            <a:ext cx="8803541" cy="678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de Presentación">
  <p:cSld name="Cierre de Presentació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descr="{&quot;HashCode&quot;:104042539,&quot;Placement&quot;:&quot;Header&quot;}" id="15" name="Google Shape;15;p101"/>
          <p:cNvSpPr txBox="1"/>
          <p:nvPr/>
        </p:nvSpPr>
        <p:spPr>
          <a:xfrm>
            <a:off x="11237874" y="0"/>
            <a:ext cx="954126" cy="262344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Personal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2.xml"/><Relationship Id="rId4" Type="http://schemas.openxmlformats.org/officeDocument/2006/relationships/image" Target="../media/image15.png"/><Relationship Id="rId5" Type="http://schemas.openxmlformats.org/officeDocument/2006/relationships/slide" Target="/ppt/slides/slide22.xml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68.xml"/><Relationship Id="rId4" Type="http://schemas.openxmlformats.org/officeDocument/2006/relationships/image" Target="../media/image38.png"/><Relationship Id="rId5" Type="http://schemas.openxmlformats.org/officeDocument/2006/relationships/slide" Target="/ppt/slides/slide69.xml"/><Relationship Id="rId6" Type="http://schemas.openxmlformats.org/officeDocument/2006/relationships/image" Target="../media/image31.png"/><Relationship Id="rId7" Type="http://schemas.openxmlformats.org/officeDocument/2006/relationships/slide" Target="/ppt/slides/slide71.xml"/><Relationship Id="rId8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3.xml"/><Relationship Id="rId10" Type="http://schemas.openxmlformats.org/officeDocument/2006/relationships/image" Target="../media/image33.png"/><Relationship Id="rId13" Type="http://schemas.openxmlformats.org/officeDocument/2006/relationships/slide" Target="/ppt/slides/slide51.xml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79.xml"/><Relationship Id="rId4" Type="http://schemas.openxmlformats.org/officeDocument/2006/relationships/image" Target="../media/image37.png"/><Relationship Id="rId9" Type="http://schemas.openxmlformats.org/officeDocument/2006/relationships/slide" Target="/ppt/slides/slide93.xml"/><Relationship Id="rId15" Type="http://schemas.openxmlformats.org/officeDocument/2006/relationships/slide" Target="/ppt/slides/slide52.xml"/><Relationship Id="rId14" Type="http://schemas.openxmlformats.org/officeDocument/2006/relationships/image" Target="../media/image35.png"/><Relationship Id="rId16" Type="http://schemas.openxmlformats.org/officeDocument/2006/relationships/image" Target="../media/image42.png"/><Relationship Id="rId5" Type="http://schemas.openxmlformats.org/officeDocument/2006/relationships/slide" Target="/ppt/slides/slide70.xml"/><Relationship Id="rId6" Type="http://schemas.openxmlformats.org/officeDocument/2006/relationships/image" Target="../media/image36.png"/><Relationship Id="rId7" Type="http://schemas.openxmlformats.org/officeDocument/2006/relationships/slide" Target="/ppt/slides/slide58.xml"/><Relationship Id="rId8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slide" Target="/ppt/slides/slide60.xml"/><Relationship Id="rId10" Type="http://schemas.openxmlformats.org/officeDocument/2006/relationships/image" Target="../media/image46.png"/><Relationship Id="rId13" Type="http://schemas.openxmlformats.org/officeDocument/2006/relationships/slide" Target="/ppt/slides/slide54.xml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90.xml"/><Relationship Id="rId4" Type="http://schemas.openxmlformats.org/officeDocument/2006/relationships/image" Target="../media/image43.png"/><Relationship Id="rId9" Type="http://schemas.openxmlformats.org/officeDocument/2006/relationships/slide" Target="/ppt/slides/slide67.xml"/><Relationship Id="rId15" Type="http://schemas.openxmlformats.org/officeDocument/2006/relationships/slide" Target="/ppt/slides/slide66.xml"/><Relationship Id="rId14" Type="http://schemas.openxmlformats.org/officeDocument/2006/relationships/image" Target="../media/image50.png"/><Relationship Id="rId17" Type="http://schemas.openxmlformats.org/officeDocument/2006/relationships/slide" Target="/ppt/slides/slide55.xml"/><Relationship Id="rId16" Type="http://schemas.openxmlformats.org/officeDocument/2006/relationships/image" Target="../media/image48.png"/><Relationship Id="rId5" Type="http://schemas.openxmlformats.org/officeDocument/2006/relationships/slide" Target="/ppt/slides/slide73.xml"/><Relationship Id="rId19" Type="http://schemas.openxmlformats.org/officeDocument/2006/relationships/slide" Target="/ppt/slides/slide50.xml"/><Relationship Id="rId6" Type="http://schemas.openxmlformats.org/officeDocument/2006/relationships/image" Target="../media/image44.png"/><Relationship Id="rId18" Type="http://schemas.openxmlformats.org/officeDocument/2006/relationships/image" Target="../media/image54.png"/><Relationship Id="rId7" Type="http://schemas.openxmlformats.org/officeDocument/2006/relationships/slide" Target="/ppt/slides/slide97.xml"/><Relationship Id="rId8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48.xml"/><Relationship Id="rId4" Type="http://schemas.openxmlformats.org/officeDocument/2006/relationships/image" Target="../media/image49.png"/><Relationship Id="rId5" Type="http://schemas.openxmlformats.org/officeDocument/2006/relationships/slide" Target="/ppt/slides/slide56.xml"/><Relationship Id="rId6" Type="http://schemas.openxmlformats.org/officeDocument/2006/relationships/image" Target="../media/image56.png"/><Relationship Id="rId7" Type="http://schemas.openxmlformats.org/officeDocument/2006/relationships/slide" Target="/ppt/slides/slide47.xml"/><Relationship Id="rId8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slide" Target="/ppt/slides/slide45.xml"/><Relationship Id="rId6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slide" Target="/ppt/slides/slide45.xml"/><Relationship Id="rId6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slide" Target="/ppt/slides/slide44.xml"/><Relationship Id="rId6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Relationship Id="rId4" Type="http://schemas.openxmlformats.org/officeDocument/2006/relationships/image" Target="../media/image67.jpg"/><Relationship Id="rId5" Type="http://schemas.openxmlformats.org/officeDocument/2006/relationships/slide" Target="/ppt/slides/slide43.xml"/><Relationship Id="rId6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slide" Target="/ppt/slides/slide43.xml"/><Relationship Id="rId7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slide" Target="/ppt/slides/slide4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137.gif"/><Relationship Id="rId7" Type="http://schemas.openxmlformats.org/officeDocument/2006/relationships/image" Target="../media/image75.png"/><Relationship Id="rId8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139.png"/><Relationship Id="rId9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slide" Target="/ppt/slides/slide44.xml"/><Relationship Id="rId8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Relationship Id="rId4" Type="http://schemas.openxmlformats.org/officeDocument/2006/relationships/slide" Target="/ppt/slides/slide44.xml"/><Relationship Id="rId5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78.png"/><Relationship Id="rId5" Type="http://schemas.openxmlformats.org/officeDocument/2006/relationships/slide" Target="/ppt/slides/slide45.xml"/><Relationship Id="rId6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slide" Target="/ppt/slides/slide42.xml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slide" Target="/ppt/slides/slide43.xml"/><Relationship Id="rId7" Type="http://schemas.openxmlformats.org/officeDocument/2006/relationships/image" Target="../media/image96.png"/><Relationship Id="rId8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Relationship Id="rId4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Relationship Id="rId4" Type="http://schemas.openxmlformats.org/officeDocument/2006/relationships/slide" Target="/ppt/slides/slide44.xml"/><Relationship Id="rId5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slide" Target="/ppt/slides/slide44.xml"/><Relationship Id="rId4" Type="http://schemas.openxmlformats.org/officeDocument/2006/relationships/image" Target="../media/image15.png"/><Relationship Id="rId5" Type="http://schemas.openxmlformats.org/officeDocument/2006/relationships/slide" Target="/ppt/slides/slide44.xml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slide" Target="/ppt/slides/slide44.xml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88.png"/><Relationship Id="rId5" Type="http://schemas.openxmlformats.org/officeDocument/2006/relationships/slide" Target="/ppt/slides/slide44.xml"/><Relationship Id="rId6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slide" Target="/ppt/slides/slide44.xml"/><Relationship Id="rId4" Type="http://schemas.openxmlformats.org/officeDocument/2006/relationships/chart" Target="../charts/chart3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slide" Target="/ppt/slides/slide44.xml"/><Relationship Id="rId4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slide" Target="/ppt/slides/slide44.xml"/><Relationship Id="rId5" Type="http://schemas.openxmlformats.org/officeDocument/2006/relationships/image" Target="../media/image9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slide" Target="/ppt/slides/slide44.xml"/><Relationship Id="rId5" Type="http://schemas.openxmlformats.org/officeDocument/2006/relationships/image" Target="../media/image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Relationship Id="rId4" Type="http://schemas.openxmlformats.org/officeDocument/2006/relationships/image" Target="../media/image93.png"/><Relationship Id="rId5" Type="http://schemas.openxmlformats.org/officeDocument/2006/relationships/slide" Target="/ppt/slides/slide42.xml"/><Relationship Id="rId6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Relationship Id="rId4" Type="http://schemas.openxmlformats.org/officeDocument/2006/relationships/slide" Target="/ppt/slides/slide42.xml"/><Relationship Id="rId5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Relationship Id="rId4" Type="http://schemas.openxmlformats.org/officeDocument/2006/relationships/slide" Target="/ppt/slides/slide43.xml"/><Relationship Id="rId5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Relationship Id="rId4" Type="http://schemas.openxmlformats.org/officeDocument/2006/relationships/slide" Target="/ppt/slides/slide42.xml"/><Relationship Id="rId5" Type="http://schemas.openxmlformats.org/officeDocument/2006/relationships/image" Target="../media/image113.png"/><Relationship Id="rId6" Type="http://schemas.openxmlformats.org/officeDocument/2006/relationships/image" Target="../media/image10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jpg"/><Relationship Id="rId4" Type="http://schemas.openxmlformats.org/officeDocument/2006/relationships/image" Target="../media/image118.png"/><Relationship Id="rId9" Type="http://schemas.openxmlformats.org/officeDocument/2006/relationships/image" Target="../media/image106.png"/><Relationship Id="rId5" Type="http://schemas.openxmlformats.org/officeDocument/2006/relationships/image" Target="../media/image109.png"/><Relationship Id="rId6" Type="http://schemas.openxmlformats.org/officeDocument/2006/relationships/image" Target="../media/image115.png"/><Relationship Id="rId7" Type="http://schemas.openxmlformats.org/officeDocument/2006/relationships/image" Target="../media/image108.png"/><Relationship Id="rId8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9.png"/><Relationship Id="rId6" Type="http://schemas.openxmlformats.org/officeDocument/2006/relationships/slide" Target="/ppt/slides/slide44.xml"/><Relationship Id="rId7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Relationship Id="rId4" Type="http://schemas.openxmlformats.org/officeDocument/2006/relationships/image" Target="../media/image139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73.png"/><Relationship Id="rId8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5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slide" Target="/ppt/slides/slide43.xml"/><Relationship Id="rId4" Type="http://schemas.openxmlformats.org/officeDocument/2006/relationships/image" Target="../media/image1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1.png"/><Relationship Id="rId4" Type="http://schemas.openxmlformats.org/officeDocument/2006/relationships/slide" Target="/ppt/slides/slide43.xml"/><Relationship Id="rId5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1.png"/><Relationship Id="rId4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png"/><Relationship Id="rId4" Type="http://schemas.openxmlformats.org/officeDocument/2006/relationships/image" Target="../media/image88.png"/><Relationship Id="rId5" Type="http://schemas.openxmlformats.org/officeDocument/2006/relationships/image" Target="../media/image10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chart" Target="../charts/chart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4.png"/><Relationship Id="rId4" Type="http://schemas.openxmlformats.org/officeDocument/2006/relationships/slide" Target="/ppt/slides/slide44.xml"/><Relationship Id="rId5" Type="http://schemas.openxmlformats.org/officeDocument/2006/relationships/image" Target="../media/image12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2.jpg"/><Relationship Id="rId4" Type="http://schemas.openxmlformats.org/officeDocument/2006/relationships/slide" Target="/ppt/slides/slide43.xml"/><Relationship Id="rId5" Type="http://schemas.openxmlformats.org/officeDocument/2006/relationships/image" Target="../media/image1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chart" Target="../charts/chart5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slide" Target="/ppt/slides/slide91.xml"/><Relationship Id="rId4" Type="http://schemas.openxmlformats.org/officeDocument/2006/relationships/slide" Target="/ppt/slides/slide91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slide" Target="/ppt/slides/slide91.xml"/><Relationship Id="rId4" Type="http://schemas.openxmlformats.org/officeDocument/2006/relationships/slide" Target="/ppt/slides/slide91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0.png"/><Relationship Id="rId4" Type="http://schemas.openxmlformats.org/officeDocument/2006/relationships/image" Target="../media/image82.png"/><Relationship Id="rId5" Type="http://schemas.openxmlformats.org/officeDocument/2006/relationships/slide" Target="/ppt/slides/slide44.xml"/><Relationship Id="rId6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ctrTitle"/>
          </p:nvPr>
        </p:nvSpPr>
        <p:spPr>
          <a:xfrm>
            <a:off x="870140" y="823083"/>
            <a:ext cx="1005225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s-AR" sz="3733"/>
              <a:t>Introducción a Analytics</a:t>
            </a:r>
            <a:endParaRPr sz="3733"/>
          </a:p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2038149" y="4146311"/>
            <a:ext cx="1028085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rPr lang="es-AR" sz="1867"/>
              <a:t>Gabriel Horowitz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</a:pPr>
            <a:r>
              <a:t/>
            </a:r>
            <a:endParaRPr sz="186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Importancia de la toma de decisiones</a:t>
            </a:r>
            <a:endParaRPr/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2907618" y="3212976"/>
            <a:ext cx="6491064" cy="103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¿ A qué llamamos nuestra vida?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9"/>
          <p:cNvSpPr txBox="1"/>
          <p:nvPr>
            <p:ph type="title"/>
          </p:nvPr>
        </p:nvSpPr>
        <p:spPr>
          <a:xfrm>
            <a:off x="431800" y="115889"/>
            <a:ext cx="9745133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Engaños de la mente</a:t>
            </a:r>
            <a:endParaRPr sz="2400"/>
          </a:p>
        </p:txBody>
      </p:sp>
      <p:sp>
        <p:nvSpPr>
          <p:cNvPr id="1217" name="Google Shape;1217;p99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99"/>
          <p:cNvSpPr txBox="1"/>
          <p:nvPr/>
        </p:nvSpPr>
        <p:spPr>
          <a:xfrm>
            <a:off x="2991294" y="1281123"/>
            <a:ext cx="62094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 de ganar 4 veces la lotería = 1/10</a:t>
            </a:r>
            <a:r>
              <a:rPr baseline="30000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99"/>
          <p:cNvSpPr txBox="1"/>
          <p:nvPr/>
        </p:nvSpPr>
        <p:spPr>
          <a:xfrm>
            <a:off x="0" y="2049183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 de ganar de que alguien gane 4 veces la lotería en algún lugar del mundo = 1/10</a:t>
            </a:r>
            <a:r>
              <a:rPr baseline="30000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9"/>
          <p:cNvSpPr txBox="1"/>
          <p:nvPr/>
        </p:nvSpPr>
        <p:spPr>
          <a:xfrm>
            <a:off x="4536559" y="3671777"/>
            <a:ext cx="31188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truco de la moneda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0"/>
          <p:cNvSpPr txBox="1"/>
          <p:nvPr>
            <p:ph type="title"/>
          </p:nvPr>
        </p:nvSpPr>
        <p:spPr>
          <a:xfrm>
            <a:off x="431800" y="207963"/>
            <a:ext cx="9745133" cy="579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Resultados</a:t>
            </a:r>
            <a:endParaRPr/>
          </a:p>
        </p:txBody>
      </p:sp>
      <p:sp>
        <p:nvSpPr>
          <p:cNvPr id="1226" name="Google Shape;1226;p100"/>
          <p:cNvSpPr txBox="1"/>
          <p:nvPr/>
        </p:nvSpPr>
        <p:spPr>
          <a:xfrm>
            <a:off x="641055" y="2072151"/>
            <a:ext cx="8928992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09585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pozos analizados. 18 surgencias.</a:t>
            </a:r>
            <a:endParaRPr/>
          </a:p>
        </p:txBody>
      </p:sp>
      <p:sp>
        <p:nvSpPr>
          <p:cNvPr id="1227" name="Google Shape;1227;p100"/>
          <p:cNvSpPr/>
          <p:nvPr/>
        </p:nvSpPr>
        <p:spPr>
          <a:xfrm>
            <a:off x="641055" y="2977637"/>
            <a:ext cx="5297669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0958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s-AR" sz="26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94% efectividad, 7 falsa alarmas.</a:t>
            </a:r>
            <a:endParaRPr/>
          </a:p>
        </p:txBody>
      </p:sp>
      <p:sp>
        <p:nvSpPr>
          <p:cNvPr id="1228" name="Google Shape;1228;p100"/>
          <p:cNvSpPr/>
          <p:nvPr/>
        </p:nvSpPr>
        <p:spPr>
          <a:xfrm>
            <a:off x="729956" y="3946623"/>
            <a:ext cx="6115777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09585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lang="es-AR" sz="26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 caudal de retorno: efectividad 89%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>
            <p:ph type="title"/>
          </p:nvPr>
        </p:nvSpPr>
        <p:spPr>
          <a:xfrm>
            <a:off x="2207568" y="190118"/>
            <a:ext cx="7200900" cy="790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Contexto tecnológico</a:t>
            </a:r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525" y="1436198"/>
            <a:ext cx="5291024" cy="53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Cambios en la forma de tomar decisiones</a:t>
            </a:r>
            <a:endParaRPr/>
          </a:p>
        </p:txBody>
      </p:sp>
      <p:sp>
        <p:nvSpPr>
          <p:cNvPr descr="Resultado de imagen para niño" id="171" name="Google Shape;171;p10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72" name="Google Shape;172;p10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73" name="Google Shape;173;p10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74" name="Google Shape;174;p10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75" name="Google Shape;175;p10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474134" y="1669042"/>
            <a:ext cx="9867013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Baja el costo de la adquisición y procesamiento de datos.</a:t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4234" y="3136902"/>
            <a:ext cx="11893549" cy="45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5645067" y="3612781"/>
            <a:ext cx="5015211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Escasez de tiempo para analizarlos</a:t>
            </a:r>
            <a:endParaRPr/>
          </a:p>
        </p:txBody>
      </p:sp>
      <p:sp>
        <p:nvSpPr>
          <p:cNvPr id="180" name="Google Shape;180;p10"/>
          <p:cNvSpPr txBox="1"/>
          <p:nvPr/>
        </p:nvSpPr>
        <p:spPr>
          <a:xfrm>
            <a:off x="474133" y="3612781"/>
            <a:ext cx="2651051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Escasez de datos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10"/>
          <p:cNvCxnSpPr>
            <a:stCxn id="180" idx="3"/>
            <a:endCxn id="179" idx="1"/>
          </p:cNvCxnSpPr>
          <p:nvPr/>
        </p:nvCxnSpPr>
        <p:spPr>
          <a:xfrm>
            <a:off x="3125184" y="3864164"/>
            <a:ext cx="2520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82" name="Google Shape;182;p10"/>
          <p:cNvSpPr txBox="1"/>
          <p:nvPr/>
        </p:nvSpPr>
        <p:spPr>
          <a:xfrm>
            <a:off x="5509599" y="5067301"/>
            <a:ext cx="2230904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Decisiones cuantitativas</a:t>
            </a:r>
            <a:endParaRPr/>
          </a:p>
        </p:txBody>
      </p:sp>
      <p:sp>
        <p:nvSpPr>
          <p:cNvPr id="183" name="Google Shape;183;p10"/>
          <p:cNvSpPr txBox="1"/>
          <p:nvPr/>
        </p:nvSpPr>
        <p:spPr>
          <a:xfrm>
            <a:off x="474133" y="5067302"/>
            <a:ext cx="2651051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Decisiones intuitivas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10"/>
          <p:cNvCxnSpPr>
            <a:stCxn id="183" idx="3"/>
            <a:endCxn id="182" idx="1"/>
          </p:cNvCxnSpPr>
          <p:nvPr/>
        </p:nvCxnSpPr>
        <p:spPr>
          <a:xfrm>
            <a:off x="3125184" y="5523901"/>
            <a:ext cx="2384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¿De qué decisiones hablamos?</a:t>
            </a:r>
            <a:br>
              <a:rPr b="0" lang="es-AR">
                <a:solidFill>
                  <a:srgbClr val="F2F2F2"/>
                </a:solidFill>
              </a:rPr>
            </a:br>
            <a:endParaRPr/>
          </a:p>
        </p:txBody>
      </p:sp>
      <p:pic>
        <p:nvPicPr>
          <p:cNvPr descr="master slides10.jpg"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03" y="1456699"/>
            <a:ext cx="9602312" cy="5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406400" y="2364510"/>
            <a:ext cx="1060026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Incrementar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operaciones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operaciones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Data Science</a:t>
            </a:r>
            <a:endParaRPr/>
          </a:p>
        </p:txBody>
      </p:sp>
      <p:pic>
        <p:nvPicPr>
          <p:cNvPr descr="master slides06.jpg"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8085"/>
            <a:ext cx="12192000" cy="799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226484" y="4106334"/>
            <a:ext cx="8331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s-A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conocimiento escondido en los datos (call center)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254839" y="5179485"/>
            <a:ext cx="94085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Automatizar</a:t>
            </a:r>
            <a:r>
              <a:rPr lang="es-A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parte del proceso de toma de decisión (Fraude en YER)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226485" y="6239934"/>
            <a:ext cx="94085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Evaluar</a:t>
            </a:r>
            <a:r>
              <a:rPr lang="es-A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el impacto de decisiones alternativas (cartera de proyectos)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226484" y="7219951"/>
            <a:ext cx="6629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Mejorar</a:t>
            </a:r>
            <a:r>
              <a:rPr lang="es-AR" sz="2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el proceso de toma de decisiones</a:t>
            </a:r>
            <a:endParaRPr sz="24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Construir una refinería</a:t>
            </a:r>
            <a:br>
              <a:rPr lang="es-AR"/>
            </a:br>
            <a:endParaRPr/>
          </a:p>
        </p:txBody>
      </p:sp>
      <p:sp>
        <p:nvSpPr>
          <p:cNvPr id="207" name="Google Shape;207;p13"/>
          <p:cNvSpPr txBox="1"/>
          <p:nvPr>
            <p:ph idx="1" type="body"/>
          </p:nvPr>
        </p:nvSpPr>
        <p:spPr>
          <a:xfrm>
            <a:off x="2558460" y="155505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s-AR" sz="2590"/>
              <a:t>Si o no?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s-AR" sz="2590"/>
              <a:t>Ampliar o construir?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s-AR" sz="2590"/>
              <a:t>Dónde?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s-AR" sz="2590"/>
              <a:t>Capacidad y complejidad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2552700" y="685800"/>
            <a:ext cx="7200900" cy="870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Construimos o no?</a:t>
            </a:r>
            <a:br>
              <a:rPr lang="es-AR" sz="3959"/>
            </a:br>
            <a:endParaRPr sz="3959"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680" y="1700809"/>
            <a:ext cx="6120680" cy="515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219" name="Google Shape;2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El 0.1% miles de millones de USD es millones de USD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Simulación montecarlo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1494" r="3332" t="0"/>
          <a:stretch/>
        </p:blipFill>
        <p:spPr>
          <a:xfrm>
            <a:off x="1986832" y="1828333"/>
            <a:ext cx="5418017" cy="4172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6"/>
          <p:cNvCxnSpPr/>
          <p:nvPr/>
        </p:nvCxnSpPr>
        <p:spPr>
          <a:xfrm>
            <a:off x="7092800" y="3768302"/>
            <a:ext cx="1220620" cy="1376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6"/>
          <p:cNvCxnSpPr/>
          <p:nvPr/>
        </p:nvCxnSpPr>
        <p:spPr>
          <a:xfrm flipH="1" rot="10800000">
            <a:off x="6857939" y="1322071"/>
            <a:ext cx="63" cy="6166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7" name="Google Shape;227;p1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5418" l="8073" r="8345" t="4468"/>
          <a:stretch/>
        </p:blipFill>
        <p:spPr>
          <a:xfrm>
            <a:off x="7353799" y="1812267"/>
            <a:ext cx="3152470" cy="200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 rotWithShape="1">
          <a:blip r:embed="rId7">
            <a:alphaModFix/>
          </a:blip>
          <a:srcRect b="17120" l="7714" r="18467" t="4694"/>
          <a:stretch/>
        </p:blipFill>
        <p:spPr>
          <a:xfrm>
            <a:off x="7421399" y="3779076"/>
            <a:ext cx="3057697" cy="22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1645490" y="3438529"/>
            <a:ext cx="593075" cy="21544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CP-CGN-3</a:t>
            </a:r>
            <a:endParaRPr/>
          </a:p>
        </p:txBody>
      </p:sp>
      <p:sp>
        <p:nvSpPr>
          <p:cNvPr id="230" name="Google Shape;230;p16"/>
          <p:cNvSpPr txBox="1"/>
          <p:nvPr/>
        </p:nvSpPr>
        <p:spPr>
          <a:xfrm>
            <a:off x="3894972" y="3373759"/>
            <a:ext cx="340104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LP-2</a:t>
            </a:r>
            <a:endParaRPr/>
          </a:p>
        </p:txBody>
      </p:sp>
      <p:sp>
        <p:nvSpPr>
          <p:cNvPr id="231" name="Google Shape;231;p16"/>
          <p:cNvSpPr txBox="1"/>
          <p:nvPr/>
        </p:nvSpPr>
        <p:spPr>
          <a:xfrm>
            <a:off x="4703469" y="2926730"/>
            <a:ext cx="340104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LP-5</a:t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4534093" y="4447256"/>
            <a:ext cx="340104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LC-3</a:t>
            </a:r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3210310" y="4787469"/>
            <a:ext cx="356023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CY-2</a:t>
            </a:r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5814810" y="5124382"/>
            <a:ext cx="353282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LH-4</a:t>
            </a:r>
            <a:endParaRPr/>
          </a:p>
        </p:txBody>
      </p:sp>
      <p:sp>
        <p:nvSpPr>
          <p:cNvPr id="235" name="Google Shape;235;p16"/>
          <p:cNvSpPr txBox="1"/>
          <p:nvPr/>
        </p:nvSpPr>
        <p:spPr>
          <a:xfrm>
            <a:off x="9947975" y="4110359"/>
            <a:ext cx="345377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SL-3</a:t>
            </a:r>
            <a:endParaRPr/>
          </a:p>
        </p:txBody>
      </p:sp>
      <p:sp>
        <p:nvSpPr>
          <p:cNvPr id="236" name="Google Shape;236;p16"/>
          <p:cNvSpPr txBox="1"/>
          <p:nvPr/>
        </p:nvSpPr>
        <p:spPr>
          <a:xfrm>
            <a:off x="7618294" y="3189982"/>
            <a:ext cx="556025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Escalante</a:t>
            </a:r>
            <a:endParaRPr/>
          </a:p>
        </p:txBody>
      </p:sp>
      <p:sp>
        <p:nvSpPr>
          <p:cNvPr id="237" name="Google Shape;237;p16"/>
          <p:cNvSpPr txBox="1"/>
          <p:nvPr/>
        </p:nvSpPr>
        <p:spPr>
          <a:xfrm>
            <a:off x="9700244" y="2618337"/>
            <a:ext cx="424265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KM-20</a:t>
            </a:r>
            <a:endParaRPr/>
          </a:p>
        </p:txBody>
      </p:sp>
      <p:sp>
        <p:nvSpPr>
          <p:cNvPr id="238" name="Google Shape;238;p16"/>
          <p:cNvSpPr txBox="1"/>
          <p:nvPr/>
        </p:nvSpPr>
        <p:spPr>
          <a:xfrm>
            <a:off x="7099852" y="2018612"/>
            <a:ext cx="424265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MBH-5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5216875" y="4882156"/>
            <a:ext cx="340104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LC-2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7614321" y="1745529"/>
            <a:ext cx="424265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MBH-6</a:t>
            </a:r>
            <a:endParaRPr/>
          </a:p>
        </p:txBody>
      </p:sp>
      <p:sp>
        <p:nvSpPr>
          <p:cNvPr id="241" name="Google Shape;241;p16"/>
          <p:cNvSpPr txBox="1"/>
          <p:nvPr/>
        </p:nvSpPr>
        <p:spPr>
          <a:xfrm>
            <a:off x="6628745" y="5103465"/>
            <a:ext cx="353282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BB-3</a:t>
            </a:r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6963707" y="4600704"/>
            <a:ext cx="353282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BB-4</a:t>
            </a:r>
            <a:endParaRPr/>
          </a:p>
        </p:txBody>
      </p:sp>
      <p:sp>
        <p:nvSpPr>
          <p:cNvPr id="243" name="Google Shape;243;p16"/>
          <p:cNvSpPr txBox="1"/>
          <p:nvPr/>
        </p:nvSpPr>
        <p:spPr>
          <a:xfrm>
            <a:off x="8143964" y="5711005"/>
            <a:ext cx="587661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Truncado</a:t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1636472" y="3699882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4449747" y="2985814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4832427" y="3690724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/>
          <p:nvPr/>
        </p:nvSpPr>
        <p:spPr>
          <a:xfrm>
            <a:off x="4263766" y="4403605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2970931" y="4770197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5686875" y="5357670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7056249" y="4852264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7871456" y="5730206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7030935" y="1805717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7832034" y="1511241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9806058" y="2854470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954017" y="4822569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4785765" y="3442339"/>
            <a:ext cx="340104" cy="33855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LP-3</a:t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4283158" y="3368151"/>
            <a:ext cx="174542" cy="189006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7310759" y="3198054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6513032" y="4898559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9678967" y="3946922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4789867" y="4659988"/>
            <a:ext cx="666053" cy="215444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Guadal</a:t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4502913" y="4718937"/>
            <a:ext cx="158111" cy="170541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 txBox="1"/>
          <p:nvPr>
            <p:ph type="title"/>
          </p:nvPr>
        </p:nvSpPr>
        <p:spPr>
          <a:xfrm>
            <a:off x="1900425" y="505297"/>
            <a:ext cx="6973003" cy="730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i="0" lang="es-AR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¿Dónde?</a:t>
            </a:r>
            <a:br>
              <a:rPr b="1" i="0" lang="es-AR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s-AR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s-AR" sz="28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AR" sz="19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Racionalización de Almacenes</a:t>
            </a:r>
            <a:endParaRPr b="1" i="0" sz="19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269" name="Google Shape;26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Solución de compromiso entre la pérdida de producción por falta de mantenimiento, el costo de transporte y el costo de inversión en instalaciones y capital de trabajo.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Cientos de millones de USD de ganancia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459844"/>
            <a:ext cx="9144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AR"/>
              <a:t>Organización de la materia</a:t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2670954"/>
            <a:ext cx="9144000" cy="22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Horarios y aulas</a:t>
            </a:r>
            <a:endParaRPr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Evaluación</a:t>
            </a:r>
            <a:endParaRPr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2093959" y="1602659"/>
            <a:ext cx="4292913" cy="437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Estratégica</a:t>
            </a:r>
            <a:endParaRPr/>
          </a:p>
          <a:p>
            <a:pPr indent="-171450" lvl="0" marL="1714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A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medios de transporte conviene utilizar?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integran los diferentes medios de transporte?  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mejor diseño de la red logística?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actores harán uso de la red (externalidades)?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transporte de cada medio de para alcanzar el equilibrio?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producción de la planta?</a:t>
            </a:r>
            <a:endParaRPr/>
          </a:p>
          <a:p>
            <a:pPr indent="-1714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s-A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el tamaño de cada depósito?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1" marL="33923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53292" l="27723" r="32173" t="23750"/>
          <a:stretch/>
        </p:blipFill>
        <p:spPr>
          <a:xfrm>
            <a:off x="6252696" y="1594431"/>
            <a:ext cx="4481944" cy="1442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8"/>
          <p:cNvGrpSpPr/>
          <p:nvPr/>
        </p:nvGrpSpPr>
        <p:grpSpPr>
          <a:xfrm>
            <a:off x="6781802" y="2663190"/>
            <a:ext cx="3247239" cy="3032760"/>
            <a:chOff x="5257800" y="1805940"/>
            <a:chExt cx="3247239" cy="3032760"/>
          </a:xfrm>
        </p:grpSpPr>
        <p:pic>
          <p:nvPicPr>
            <p:cNvPr id="277" name="Google Shape;277;p18"/>
            <p:cNvPicPr preferRelativeResize="0"/>
            <p:nvPr/>
          </p:nvPicPr>
          <p:blipFill rotWithShape="1">
            <a:blip r:embed="rId4">
              <a:alphaModFix/>
            </a:blip>
            <a:srcRect b="14222" l="28500" r="25749" t="22222"/>
            <a:stretch/>
          </p:blipFill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8"/>
            <p:cNvSpPr/>
            <p:nvPr/>
          </p:nvSpPr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9" name="Google Shape;279;p18"/>
            <p:cNvCxnSpPr/>
            <p:nvPr/>
          </p:nvCxnSpPr>
          <p:spPr>
            <a:xfrm flipH="1">
              <a:off x="5257800" y="1805940"/>
              <a:ext cx="1577340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18"/>
            <p:cNvCxnSpPr/>
            <p:nvPr/>
          </p:nvCxnSpPr>
          <p:spPr>
            <a:xfrm>
              <a:off x="6835140" y="1805940"/>
              <a:ext cx="1669899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1" name="Google Shape;281;p18"/>
          <p:cNvSpPr txBox="1"/>
          <p:nvPr/>
        </p:nvSpPr>
        <p:spPr>
          <a:xfrm>
            <a:off x="7366601" y="3224986"/>
            <a:ext cx="237176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el Depósito de Choele Choel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18"/>
          <p:cNvCxnSpPr/>
          <p:nvPr/>
        </p:nvCxnSpPr>
        <p:spPr>
          <a:xfrm>
            <a:off x="7078982" y="3768090"/>
            <a:ext cx="2911959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8"/>
          <p:cNvSpPr txBox="1"/>
          <p:nvPr/>
        </p:nvSpPr>
        <p:spPr>
          <a:xfrm>
            <a:off x="9038439" y="3575506"/>
            <a:ext cx="1066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Máxima</a:t>
            </a:r>
            <a:endParaRPr/>
          </a:p>
        </p:txBody>
      </p:sp>
      <p:cxnSp>
        <p:nvCxnSpPr>
          <p:cNvPr id="284" name="Google Shape;284;p18"/>
          <p:cNvCxnSpPr/>
          <p:nvPr/>
        </p:nvCxnSpPr>
        <p:spPr>
          <a:xfrm>
            <a:off x="7477125" y="4638675"/>
            <a:ext cx="2160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285" name="Google Shape;285;p18"/>
          <p:cNvSpPr txBox="1"/>
          <p:nvPr/>
        </p:nvSpPr>
        <p:spPr>
          <a:xfrm>
            <a:off x="7419975" y="4280356"/>
            <a:ext cx="11811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 Esperando Carga: 12 hs</a:t>
            </a:r>
            <a:endParaRPr/>
          </a:p>
        </p:txBody>
      </p:sp>
      <p:cxnSp>
        <p:nvCxnSpPr>
          <p:cNvPr id="286" name="Google Shape;286;p18"/>
          <p:cNvCxnSpPr/>
          <p:nvPr/>
        </p:nvCxnSpPr>
        <p:spPr>
          <a:xfrm rot="10800000">
            <a:off x="7477125" y="4618912"/>
            <a:ext cx="0" cy="548577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18"/>
          <p:cNvCxnSpPr/>
          <p:nvPr/>
        </p:nvCxnSpPr>
        <p:spPr>
          <a:xfrm rot="10800000">
            <a:off x="7696200" y="4618912"/>
            <a:ext cx="0" cy="548577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8"/>
          <p:cNvSpPr txBox="1"/>
          <p:nvPr>
            <p:ph type="title"/>
          </p:nvPr>
        </p:nvSpPr>
        <p:spPr>
          <a:xfrm>
            <a:off x="2346963" y="59664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AR" sz="4000"/>
              <a:t>Potencial de la Herramienta de Simulación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294" name="Google Shape;29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077" y="3177610"/>
            <a:ext cx="8332247" cy="1043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0"/>
          <p:cNvSpPr txBox="1"/>
          <p:nvPr>
            <p:ph idx="4294967295" type="title"/>
          </p:nvPr>
        </p:nvSpPr>
        <p:spPr>
          <a:xfrm>
            <a:off x="2368551" y="554831"/>
            <a:ext cx="7308850" cy="32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Optimizar un proceso</a:t>
            </a:r>
            <a:br>
              <a:rPr lang="es-AR" sz="3600"/>
            </a:br>
            <a:br>
              <a:rPr lang="es-AR" sz="3600"/>
            </a:br>
            <a:r>
              <a:rPr lang="es-AR" sz="2430"/>
              <a:t>Herramientas - HYSYS</a:t>
            </a:r>
            <a:endParaRPr/>
          </a:p>
        </p:txBody>
      </p:sp>
      <p:pic>
        <p:nvPicPr>
          <p:cNvPr descr="Pant- Hysys" id="302" name="Google Shape;3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264" y="1450975"/>
            <a:ext cx="7083425" cy="468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308" name="Google Shape;308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Paro de varios días para instalar el equipo.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Margen de 200 usd/ton. Producción 1000 ton/día=1M USD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Aumento de la producción 5500 Ton /año = 1,1M USD/año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/>
        </p:nvSpPr>
        <p:spPr>
          <a:xfrm>
            <a:off x="3035660" y="260649"/>
            <a:ext cx="61206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 de catalizadores</a:t>
            </a:r>
            <a:endParaRPr/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583" y="2829143"/>
            <a:ext cx="3477840" cy="210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5887" y="917664"/>
            <a:ext cx="469582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322" name="Google Shape;322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La competencia baja los precios y saber que uno evalúa el catalizador obliga al proveedor a ajustar el catalizador a mi carga haciendo él los mismos test que hago yo.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Ejemplo de costo de ingeniería conceptual para una planta de LNG.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/>
          <p:nvPr/>
        </p:nvSpPr>
        <p:spPr>
          <a:xfrm>
            <a:off x="2063553" y="188640"/>
            <a:ext cx="69787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materia prima y productos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2279576" y="1772816"/>
            <a:ext cx="91271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 lineal       vs.           Modelos rigurosos  </a:t>
            </a:r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673" y="2636912"/>
            <a:ext cx="3736615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kbc petro-sim" id="330" name="Google Shape;3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056" y="2618224"/>
            <a:ext cx="4067945" cy="284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336" name="Google Shape;336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Elegir la mejor cartera de productos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Elegir la mejor cartera de materias primas.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Un 1% de mejora en la capacidad de producción está en el orden del millón de dólares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/>
          <p:nvPr/>
        </p:nvSpPr>
        <p:spPr>
          <a:xfrm>
            <a:off x="2113532" y="116632"/>
            <a:ext cx="7964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la operación de un proceso</a:t>
            </a:r>
            <a:endParaRPr/>
          </a:p>
        </p:txBody>
      </p:sp>
      <p:sp>
        <p:nvSpPr>
          <p:cNvPr id="342" name="Google Shape;342;p26"/>
          <p:cNvSpPr txBox="1"/>
          <p:nvPr/>
        </p:nvSpPr>
        <p:spPr>
          <a:xfrm>
            <a:off x="2113532" y="1700808"/>
            <a:ext cx="8554469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Condiciones de proceso: reacciono frente a cambios externos o internos (cambios de materia prima o condiciones ambiente, desactivación de catalizados, ensuciamiento, roturas)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Paradas de planta: limpieza, reparaciones, cambios de catalizador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696" y="805478"/>
            <a:ext cx="4731806" cy="300533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/>
          <p:nvPr/>
        </p:nvSpPr>
        <p:spPr>
          <a:xfrm>
            <a:off x="2113531" y="116632"/>
            <a:ext cx="44923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Blending automático</a:t>
            </a:r>
            <a:endParaRPr/>
          </a:p>
        </p:txBody>
      </p:sp>
      <p:graphicFrame>
        <p:nvGraphicFramePr>
          <p:cNvPr id="349" name="Google Shape;349;p27"/>
          <p:cNvGraphicFramePr/>
          <p:nvPr/>
        </p:nvGraphicFramePr>
        <p:xfrm>
          <a:off x="6851576" y="4114800"/>
          <a:ext cx="3707904" cy="2376264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350" name="Google Shape;350;p27"/>
          <p:cNvGraphicFramePr/>
          <p:nvPr/>
        </p:nvGraphicFramePr>
        <p:xfrm>
          <a:off x="2279576" y="4149080"/>
          <a:ext cx="3816424" cy="2626568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c979539b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Orientación de la materia</a:t>
            </a:r>
            <a:endParaRPr/>
          </a:p>
        </p:txBody>
      </p:sp>
      <p:sp>
        <p:nvSpPr>
          <p:cNvPr id="110" name="Google Shape;110;ga3c979539b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Ciencia de datos como una herramienta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AR"/>
              <a:t>Nos concentramos en el uso más que en el algoritmo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AR"/>
              <a:t>El eje de la materia está en la aplicaciones y el mismo método puede verse en varios lugares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s-AR" sz="2900"/>
              <a:t>Ejemplos reales y tablas de datos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Trabajamos con datos numéricos de procesos continuos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No regalar calidad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 txBox="1"/>
          <p:nvPr>
            <p:ph idx="4294967295" type="title"/>
          </p:nvPr>
        </p:nvSpPr>
        <p:spPr>
          <a:xfrm>
            <a:off x="2209800" y="12616"/>
            <a:ext cx="8638728" cy="1256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>
                <a:solidFill>
                  <a:schemeClr val="dk1"/>
                </a:solidFill>
              </a:rPr>
              <a:t>Herramientas – PI (Plant Information  System)  </a:t>
            </a:r>
            <a:endParaRPr/>
          </a:p>
        </p:txBody>
      </p:sp>
      <p:pic>
        <p:nvPicPr>
          <p:cNvPr descr="Pant PI" id="363" name="Google Shape;3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263" y="1436688"/>
            <a:ext cx="7199312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>
            <a:off x="1524000" y="1"/>
            <a:ext cx="9144000" cy="98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s-AR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EJEMPLO LECHOS RELLENOS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13" y="1196976"/>
            <a:ext cx="6621462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hecker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/>
          <p:nvPr/>
        </p:nvSpPr>
        <p:spPr>
          <a:xfrm>
            <a:off x="1524000" y="1"/>
            <a:ext cx="9144000" cy="98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s-AR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Pédida de carga en un steam reforming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1" y="1628776"/>
            <a:ext cx="8189913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hecker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383" name="Google Shape;383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Gestión apropiada de los eventos anómalos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Pérdidas materiales por U$S 20.000.000.000 al año solo en la    Industria petroquímica de Estados Unidos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/>
          <p:nvPr/>
        </p:nvSpPr>
        <p:spPr>
          <a:xfrm>
            <a:off x="1524000" y="1"/>
            <a:ext cx="9144000" cy="98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Intercambiadores de calor - resistencia de ensuciamiento</a:t>
            </a:r>
            <a:endParaRPr/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689" y="2708921"/>
            <a:ext cx="1453505" cy="222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952" y="2348880"/>
            <a:ext cx="1224136" cy="3493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3"/>
          <p:cNvCxnSpPr/>
          <p:nvPr/>
        </p:nvCxnSpPr>
        <p:spPr>
          <a:xfrm>
            <a:off x="6240016" y="1988840"/>
            <a:ext cx="0" cy="50405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3" name="Google Shape;393;p33"/>
          <p:cNvCxnSpPr/>
          <p:nvPr/>
        </p:nvCxnSpPr>
        <p:spPr>
          <a:xfrm>
            <a:off x="6312024" y="5589240"/>
            <a:ext cx="0" cy="64807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94" name="Google Shape;394;p33"/>
          <p:cNvCxnSpPr/>
          <p:nvPr/>
        </p:nvCxnSpPr>
        <p:spPr>
          <a:xfrm rot="10800000">
            <a:off x="4799856" y="1988840"/>
            <a:ext cx="144016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33"/>
          <p:cNvCxnSpPr/>
          <p:nvPr/>
        </p:nvCxnSpPr>
        <p:spPr>
          <a:xfrm rot="10800000">
            <a:off x="4367808" y="4293096"/>
            <a:ext cx="432048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6" name="Google Shape;396;p33"/>
          <p:cNvCxnSpPr/>
          <p:nvPr/>
        </p:nvCxnSpPr>
        <p:spPr>
          <a:xfrm rot="10800000">
            <a:off x="2855640" y="3861048"/>
            <a:ext cx="144016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p33"/>
          <p:cNvCxnSpPr/>
          <p:nvPr/>
        </p:nvCxnSpPr>
        <p:spPr>
          <a:xfrm rot="10800000">
            <a:off x="4799856" y="1988840"/>
            <a:ext cx="0" cy="2304256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8" name="Google Shape;398;p33"/>
          <p:cNvCxnSpPr/>
          <p:nvPr/>
        </p:nvCxnSpPr>
        <p:spPr>
          <a:xfrm rot="10800000">
            <a:off x="2855640" y="5445224"/>
            <a:ext cx="3312368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p33"/>
          <p:cNvCxnSpPr/>
          <p:nvPr/>
        </p:nvCxnSpPr>
        <p:spPr>
          <a:xfrm rot="10800000">
            <a:off x="2855640" y="3861048"/>
            <a:ext cx="0" cy="1584176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33"/>
          <p:cNvCxnSpPr/>
          <p:nvPr/>
        </p:nvCxnSpPr>
        <p:spPr>
          <a:xfrm rot="10800000">
            <a:off x="4007768" y="4437112"/>
            <a:ext cx="0" cy="64807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p:transition>
    <p:checker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1524000" y="1"/>
            <a:ext cx="9144000" cy="98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Resistencia de ensuciamiento. Caso real.</a:t>
            </a:r>
            <a:endParaRPr/>
          </a:p>
        </p:txBody>
      </p:sp>
      <p:graphicFrame>
        <p:nvGraphicFramePr>
          <p:cNvPr id="407" name="Google Shape;407;p34"/>
          <p:cNvGraphicFramePr/>
          <p:nvPr/>
        </p:nvGraphicFramePr>
        <p:xfrm>
          <a:off x="2340848" y="1733324"/>
          <a:ext cx="8305800" cy="4884738"/>
        </p:xfrm>
        <a:graphic>
          <a:graphicData uri="http://schemas.openxmlformats.org/presentationml/2006/ole">
            <mc:AlternateContent>
              <mc:Choice Requires="v">
                <p:oleObj r:id="rId4" imgH="4884738" imgW="8305800" progId="Excel.Chart.8" spid="_x0000_s1">
                  <p:embed/>
                </p:oleObj>
              </mc:Choice>
              <mc:Fallback>
                <p:oleObj r:id="rId5" imgH="4884738" imgW="8305800" progId="Excel.Chart.8">
                  <p:embed/>
                  <p:pic>
                    <p:nvPicPr>
                      <p:cNvPr id="407" name="Google Shape;407;p3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0848" y="1733324"/>
                        <a:ext cx="8305800" cy="488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" name="Google Shape;408;p34"/>
          <p:cNvSpPr/>
          <p:nvPr/>
        </p:nvSpPr>
        <p:spPr>
          <a:xfrm>
            <a:off x="2343904" y="1062229"/>
            <a:ext cx="8136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Evolución del factor de fouling del intercambiador M124 de a planta de aromáticos del CIE por dos métodos diferentes.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hecker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VALOR DE LA DECISION</a:t>
            </a:r>
            <a:endParaRPr/>
          </a:p>
        </p:txBody>
      </p:sp>
      <p:sp>
        <p:nvSpPr>
          <p:cNvPr id="414" name="Google Shape;41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Paro de varios días para instalar el equipo.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AR"/>
              <a:t>Margen de 200 usd/ton. Producción 1000 ton/día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2239230" y="341442"/>
            <a:ext cx="8129368" cy="955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 de diagnóstico complejo</a:t>
            </a:r>
            <a:endParaRPr/>
          </a:p>
        </p:txBody>
      </p: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10129838" y="5774532"/>
            <a:ext cx="330200" cy="136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256" y="1556792"/>
            <a:ext cx="8582745" cy="4752528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title"/>
          </p:nvPr>
        </p:nvSpPr>
        <p:spPr>
          <a:xfrm>
            <a:off x="2142331" y="275978"/>
            <a:ext cx="852566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 de diagnóstico complejo</a:t>
            </a:r>
            <a:endParaRPr/>
          </a:p>
        </p:txBody>
      </p:sp>
      <p:sp>
        <p:nvSpPr>
          <p:cNvPr id="427" name="Google Shape;427;p37"/>
          <p:cNvSpPr txBox="1"/>
          <p:nvPr>
            <p:ph idx="12" type="sldNum"/>
          </p:nvPr>
        </p:nvSpPr>
        <p:spPr>
          <a:xfrm>
            <a:off x="10129838" y="5774532"/>
            <a:ext cx="330200" cy="136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330" y="1761879"/>
            <a:ext cx="8525669" cy="187893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  <p:pic>
        <p:nvPicPr>
          <p:cNvPr id="429" name="Google Shape;4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353" y="3755234"/>
            <a:ext cx="6696075" cy="2245519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c979539b_0_6"/>
          <p:cNvSpPr txBox="1"/>
          <p:nvPr>
            <p:ph type="ctrTitle"/>
          </p:nvPr>
        </p:nvSpPr>
        <p:spPr>
          <a:xfrm>
            <a:off x="1524000" y="459844"/>
            <a:ext cx="9144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AR"/>
              <a:t>Organización de la materia</a:t>
            </a:r>
            <a:endParaRPr/>
          </a:p>
        </p:txBody>
      </p:sp>
      <p:sp>
        <p:nvSpPr>
          <p:cNvPr id="116" name="Google Shape;116;ga3c979539b_0_6"/>
          <p:cNvSpPr txBox="1"/>
          <p:nvPr>
            <p:ph idx="1" type="subTitle"/>
          </p:nvPr>
        </p:nvSpPr>
        <p:spPr>
          <a:xfrm>
            <a:off x="1776450" y="1891429"/>
            <a:ext cx="9144000" cy="4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1. Introducción a la toma de decisiones cuantitativa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2. Adquisición, análisis y filtrado de datos de procesos continuos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2.1 Estadística descriptiva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2.2 Clustering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3. Métodos de detección y diagnóstico de fallas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3.1 Métodos Basados en datos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3.2 Métodos basados en primeros principios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4. Métodos de inferencia de variables no medidas en el proceso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4.1 Métodos Basados en datos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4.2 Métodos basados en primeros principios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5. Optimización de procesos sin modelos de primeros principios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5.1 Métodos Basados en datos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                5.2 Métodos basados en experimentos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100"/>
              <a:t>6. Métodos de caja negra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>
            <a:off x="3290888" y="1928813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771652"/>
            <a:ext cx="739140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2438400" y="1085850"/>
            <a:ext cx="7162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Evolución del synthesis number medido y reconciliado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2142331" y="275978"/>
            <a:ext cx="852566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s-AR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Reconciliación de datos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39"/>
          <p:cNvGraphicFramePr/>
          <p:nvPr/>
        </p:nvGraphicFramePr>
        <p:xfrm>
          <a:off x="2060786" y="1772817"/>
          <a:ext cx="8607215" cy="3672636"/>
        </p:xfrm>
        <a:graphic>
          <a:graphicData uri="http://schemas.openxmlformats.org/presentationml/2006/ole">
            <mc:AlternateContent>
              <mc:Choice Requires="v">
                <p:oleObj r:id="rId4" imgH="3672636" imgW="8607215" progId="Excel.Chart.8" spid="_x0000_s1">
                  <p:embed/>
                </p:oleObj>
              </mc:Choice>
              <mc:Fallback>
                <p:oleObj r:id="rId5" imgH="3672636" imgW="8607215" progId="Excel.Chart.8">
                  <p:embed/>
                  <p:pic>
                    <p:nvPicPr>
                      <p:cNvPr id="442" name="Google Shape;442;p3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060786" y="1772817"/>
                        <a:ext cx="8607215" cy="3672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474134" y="213783"/>
            <a:ext cx="10343921" cy="56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Ejemplos de herramientas basadas en datos </a:t>
            </a:r>
            <a:endParaRPr sz="3959"/>
          </a:p>
        </p:txBody>
      </p:sp>
      <p:sp>
        <p:nvSpPr>
          <p:cNvPr descr="Resultado de imagen para niño" id="448" name="Google Shape;448;p40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49" name="Google Shape;449;p40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50" name="Google Shape;450;p40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51" name="Google Shape;451;p40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52" name="Google Shape;452;p40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358426" y="2420528"/>
            <a:ext cx="10955751" cy="3456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automático supervisado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33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de la producción con ANN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 de pozos en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de producción NOC a partir de datos geológicos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del MN a partir de logs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4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372" y="3499852"/>
            <a:ext cx="1181768" cy="664744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40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3413" y="4306529"/>
            <a:ext cx="1181768" cy="66474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40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1563" y="5047276"/>
            <a:ext cx="1299144" cy="73076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/>
          <p:nvPr>
            <p:ph type="title"/>
          </p:nvPr>
        </p:nvSpPr>
        <p:spPr>
          <a:xfrm>
            <a:off x="203201" y="129481"/>
            <a:ext cx="8692444" cy="56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Ejemplos de herramientas basadas conocimiento experto</a:t>
            </a:r>
            <a:endParaRPr sz="3959"/>
          </a:p>
        </p:txBody>
      </p:sp>
      <p:sp>
        <p:nvSpPr>
          <p:cNvPr descr="Resultado de imagen para niño" id="463" name="Google Shape;463;p41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64" name="Google Shape;464;p41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65" name="Google Shape;465;p41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66" name="Google Shape;466;p41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67" name="Google Shape;467;p41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203201" y="1663863"/>
            <a:ext cx="7891721" cy="2389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series temporales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problemas en Chokes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Plunger Lift	</a:t>
            </a:r>
            <a:endParaRPr b="1" sz="2133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surgencias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cabeceo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interferencias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Otimización de Slick line </a:t>
            </a:r>
            <a:r>
              <a:rPr lang="es-AR" sz="21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13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41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6040" y="5424571"/>
            <a:ext cx="569792" cy="32050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1"/>
          <p:cNvSpPr txBox="1"/>
          <p:nvPr/>
        </p:nvSpPr>
        <p:spPr>
          <a:xfrm>
            <a:off x="203200" y="4789887"/>
            <a:ext cx="9139381" cy="1405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 de bombas PCP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 de fallas en bombas de inyección de agua  </a:t>
            </a:r>
            <a:r>
              <a:rPr lang="es-AR" sz="21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endParaRPr sz="13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1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0819" y="1613492"/>
            <a:ext cx="751376" cy="42264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41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86040" y="5905670"/>
            <a:ext cx="569792" cy="32050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41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63346" y="1613492"/>
            <a:ext cx="1058228" cy="42264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41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62554" y="2309217"/>
            <a:ext cx="767596" cy="431772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41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14962" y="3781635"/>
            <a:ext cx="777279" cy="43721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41">
            <a:hlinkClick action="ppaction://hlinksldjump"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14962" y="3210391"/>
            <a:ext cx="777279" cy="43721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/>
          <p:nvPr>
            <p:ph type="title"/>
          </p:nvPr>
        </p:nvSpPr>
        <p:spPr>
          <a:xfrm>
            <a:off x="320648" y="67399"/>
            <a:ext cx="1115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Ejemplos de herramientas basadas en modelos</a:t>
            </a:r>
            <a:endParaRPr/>
          </a:p>
        </p:txBody>
      </p:sp>
      <p:sp>
        <p:nvSpPr>
          <p:cNvPr descr="Resultado de imagen para niño" id="482" name="Google Shape;482;p42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83" name="Google Shape;483;p42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84" name="Google Shape;484;p42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85" name="Google Shape;485;p42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486" name="Google Shape;486;p42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609600" y="1358925"/>
            <a:ext cx="10838213" cy="2389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 en modelos físicos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Reconciliación de datos  (Alocación de producción , diagnóstico de instrumentos)       </a:t>
            </a:r>
            <a:r>
              <a:rPr lang="es-AR" sz="21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3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de la formación de bolsones de agua en oleoductos</a:t>
            </a:r>
            <a:r>
              <a:rPr lang="es-AR" sz="21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1333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aprisionamiento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Cartas dinamométricas para pozos desviados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CRM 2 </a:t>
            </a:r>
            <a:r>
              <a:rPr lang="es-AR" sz="1333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							</a:t>
            </a:r>
            <a:endParaRPr/>
          </a:p>
        </p:txBody>
      </p:sp>
      <p:sp>
        <p:nvSpPr>
          <p:cNvPr id="488" name="Google Shape;488;p42"/>
          <p:cNvSpPr txBox="1"/>
          <p:nvPr/>
        </p:nvSpPr>
        <p:spPr>
          <a:xfrm>
            <a:off x="383309" y="4254492"/>
            <a:ext cx="11385707" cy="271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 operativa y simulación de cadenas de distribución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Racionalización de Almacenes Upstream								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del Diseño de Proppants 					 	</a:t>
            </a:r>
            <a:endParaRPr sz="13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de logística capilar de arena en contenedores 					</a:t>
            </a:r>
            <a:endParaRPr sz="13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 carteras de proyectos  de inversión</a:t>
            </a:r>
            <a:r>
              <a:rPr lang="es-AR" sz="13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 Cuadrillas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planta de arenas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4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8493" y="5217864"/>
            <a:ext cx="462171" cy="25997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p4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8493" y="5976957"/>
            <a:ext cx="462171" cy="25997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p42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7225" y="2511815"/>
            <a:ext cx="545271" cy="30671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42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97910" y="2985683"/>
            <a:ext cx="753825" cy="424027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42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47071" y="1566333"/>
            <a:ext cx="1058420" cy="59536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42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78118" y="2127143"/>
            <a:ext cx="478215" cy="268996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42">
            <a:hlinkClick action="ppaction://hlinksldjump"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528493" y="5565790"/>
            <a:ext cx="462172" cy="259972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42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76446" y="3409710"/>
            <a:ext cx="1117647" cy="628676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42">
            <a:hlinkClick action="ppaction://hlinksldjump"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528493" y="6333377"/>
            <a:ext cx="462171" cy="25997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s-AR" sz="2133"/>
              <a:t>Dinamómetro inalámbrico</a:t>
            </a:r>
            <a:endParaRPr/>
          </a:p>
          <a:p>
            <a:pPr indent="-9315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t/>
            </a:r>
            <a:endParaRPr sz="2133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s-AR" sz="2133"/>
              <a:t>Cámaras infra-rojas inteligentes</a:t>
            </a:r>
            <a:endParaRPr/>
          </a:p>
          <a:p>
            <a:pPr indent="-9315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t/>
            </a:r>
            <a:endParaRPr sz="2133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s-AR" sz="2133"/>
              <a:t>Analizador de cuttings de perforación</a:t>
            </a:r>
            <a:endParaRPr/>
          </a:p>
          <a:p>
            <a:pPr indent="-9315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t/>
            </a:r>
            <a:endParaRPr sz="2133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</a:pPr>
            <a:r>
              <a:rPr lang="es-AR" sz="2133"/>
              <a:t>Visual Analytics</a:t>
            </a:r>
            <a:endParaRPr sz="2133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3" name="Google Shape;503;p43"/>
          <p:cNvSpPr txBox="1"/>
          <p:nvPr>
            <p:ph type="title"/>
          </p:nvPr>
        </p:nvSpPr>
        <p:spPr>
          <a:xfrm>
            <a:off x="57616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Internet of Things</a:t>
            </a:r>
            <a:endParaRPr/>
          </a:p>
        </p:txBody>
      </p:sp>
      <p:pic>
        <p:nvPicPr>
          <p:cNvPr id="504" name="Google Shape;504;p4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7127" y="3958640"/>
            <a:ext cx="2131928" cy="119920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43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9636" y="1454216"/>
            <a:ext cx="1354325" cy="76180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43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8431" y="2195653"/>
            <a:ext cx="1421629" cy="799667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1210735" y="2847977"/>
            <a:ext cx="9368367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073" lvl="0" marL="23282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1067"/>
              <a:buFont typeface="Calibri"/>
              <a:buNone/>
            </a:pPr>
            <a:r>
              <a:t/>
            </a:r>
            <a:endParaRPr sz="1067" u="sng">
              <a:solidFill>
                <a:srgbClr val="FF99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591" lvl="2" marL="15853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AR" sz="6400" u="none" cap="none" strike="noStrike">
                <a:solidFill>
                  <a:srgbClr val="003366"/>
                </a:solidFill>
                <a:latin typeface="Arial Black"/>
                <a:ea typeface="Arial Black"/>
                <a:cs typeface="Arial Black"/>
                <a:sym typeface="Arial Black"/>
              </a:rPr>
              <a:t>Muchas gracias</a:t>
            </a:r>
            <a:r>
              <a:rPr b="0" i="1" lang="es-AR" sz="6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1" sz="6400" u="none" cap="none" strike="noStrike">
              <a:solidFill>
                <a:srgbClr val="00336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/>
        </p:nvSpPr>
        <p:spPr>
          <a:xfrm>
            <a:off x="-179176" y="-166173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Edege computing: Cámaras Infrarrojas Inteligentes</a:t>
            </a:r>
            <a:endParaRPr/>
          </a:p>
        </p:txBody>
      </p:sp>
      <p:pic>
        <p:nvPicPr>
          <p:cNvPr id="518" name="Google Shape;5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131" y="498619"/>
            <a:ext cx="9393399" cy="623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735" y="5726543"/>
            <a:ext cx="1734725" cy="975783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/>
        </p:nvSpPr>
        <p:spPr>
          <a:xfrm>
            <a:off x="-795" y="0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autos y personas (Neila, desarrollo de red comercial)</a:t>
            </a:r>
            <a:endParaRPr/>
          </a:p>
        </p:txBody>
      </p:sp>
      <p:pic>
        <p:nvPicPr>
          <p:cNvPr id="526" name="Google Shape;5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/>
          <p:nvPr/>
        </p:nvSpPr>
        <p:spPr>
          <a:xfrm>
            <a:off x="5974814" y="3244336"/>
            <a:ext cx="2616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29" name="Google Shape;52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8058" y="1809197"/>
            <a:ext cx="7735887" cy="43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176" y="5487454"/>
            <a:ext cx="2285641" cy="1285673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"/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Predicción de MN (Ortiz)</a:t>
            </a:r>
            <a:endParaRPr/>
          </a:p>
        </p:txBody>
      </p:sp>
      <p:pic>
        <p:nvPicPr>
          <p:cNvPr id="536" name="Google Shape;5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/>
          <p:nvPr/>
        </p:nvSpPr>
        <p:spPr>
          <a:xfrm>
            <a:off x="0" y="889413"/>
            <a:ext cx="74079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este segundo trabajo es predecir </a:t>
            </a: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partir de </a:t>
            </a: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 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(reflectancia de la vitrinita)</a:t>
            </a: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AT90 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(resistividad profunda) </a:t>
            </a: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DEPTH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051" y="1722784"/>
            <a:ext cx="2327555" cy="1057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8"/>
          <p:cNvGrpSpPr/>
          <p:nvPr/>
        </p:nvGrpSpPr>
        <p:grpSpPr>
          <a:xfrm>
            <a:off x="1086181" y="3771858"/>
            <a:ext cx="9927425" cy="2896423"/>
            <a:chOff x="1215350" y="3771856"/>
            <a:chExt cx="7753468" cy="2262150"/>
          </a:xfrm>
        </p:grpSpPr>
        <p:pic>
          <p:nvPicPr>
            <p:cNvPr id="540" name="Google Shape;540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5350" y="3771856"/>
              <a:ext cx="3665299" cy="226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03519" y="3771856"/>
              <a:ext cx="3665299" cy="2262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ster slides03.jpg"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6119" y="1494056"/>
            <a:ext cx="9287040" cy="52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>
            <p:ph idx="1" type="body"/>
          </p:nvPr>
        </p:nvSpPr>
        <p:spPr>
          <a:xfrm>
            <a:off x="270344" y="2552151"/>
            <a:ext cx="4434739" cy="79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9" lvl="0" marL="45718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Usa Datos</a:t>
            </a:r>
            <a:endParaRPr/>
          </a:p>
        </p:txBody>
      </p:sp>
      <p:sp>
        <p:nvSpPr>
          <p:cNvPr id="123" name="Google Shape;12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Empecemos con algo fácil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270344" y="3540650"/>
            <a:ext cx="4434739" cy="79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s-A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 computadoras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270344" y="1599216"/>
            <a:ext cx="37158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Analytics?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173020" y="4740975"/>
            <a:ext cx="4701576" cy="56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lang="es-A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 conocimiento del negocio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Simulación Planta de Arenas (Novoa)</a:t>
            </a:r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1" id="548" name="Google Shape;54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58" y="1016993"/>
            <a:ext cx="10766487" cy="482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586" y="6119449"/>
            <a:ext cx="1088597" cy="612336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Detección de interferencias (Baieli-Ferrigno)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&#10;&#10;Descripción generada con confianza muy alta" id="556" name="Google Shape;55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57" y="1588959"/>
            <a:ext cx="11853468" cy="44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356" y="6047603"/>
            <a:ext cx="1216325" cy="684183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Detección de carga líquida (Álvarez Claramunt; Cúneo)</a:t>
            </a:r>
            <a:endParaRPr/>
          </a:p>
        </p:txBody>
      </p:sp>
      <p:pic>
        <p:nvPicPr>
          <p:cNvPr id="563" name="Google Shape;5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6858" y="1959430"/>
            <a:ext cx="5045967" cy="395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469" y="1857830"/>
            <a:ext cx="4963475" cy="406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0993" y="5955875"/>
            <a:ext cx="1379396" cy="77591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13" y="18197"/>
            <a:ext cx="12176205" cy="68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 txBox="1"/>
          <p:nvPr/>
        </p:nvSpPr>
        <p:spPr>
          <a:xfrm>
            <a:off x="127351" y="490346"/>
            <a:ext cx="8299819" cy="502445"/>
          </a:xfrm>
          <a:prstGeom prst="rect">
            <a:avLst/>
          </a:prstGeom>
          <a:solidFill>
            <a:srgbClr val="51153A"/>
          </a:solidFill>
          <a:ln>
            <a:noFill/>
          </a:ln>
        </p:spPr>
        <p:txBody>
          <a:bodyPr anchorCtr="0" anchor="t" bIns="45700" lIns="47985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5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Optimización de Pozos NOC con Plunger Lift</a:t>
            </a:r>
            <a:endParaRPr sz="2665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8554307" y="382736"/>
            <a:ext cx="3745623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>
                <a:solidFill>
                  <a:srgbClr val="191919"/>
                </a:solidFill>
                <a:latin typeface="Arial Narrow"/>
                <a:ea typeface="Arial Narrow"/>
                <a:cs typeface="Arial Narrow"/>
                <a:sym typeface="Arial Narrow"/>
              </a:rPr>
              <a:t>Sponsor: Álvarez Claramunt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cap="none">
                <a:solidFill>
                  <a:srgbClr val="232323"/>
                </a:solidFill>
                <a:latin typeface="Calibri"/>
                <a:ea typeface="Calibri"/>
                <a:cs typeface="Calibri"/>
                <a:sym typeface="Calibri"/>
              </a:rPr>
              <a:t>JEFE SALA DE CONTROL</a:t>
            </a:r>
            <a:endParaRPr/>
          </a:p>
        </p:txBody>
      </p:sp>
      <p:sp>
        <p:nvSpPr>
          <p:cNvPr id="575" name="Google Shape;575;p52"/>
          <p:cNvSpPr/>
          <p:nvPr/>
        </p:nvSpPr>
        <p:spPr>
          <a:xfrm>
            <a:off x="3911806" y="1962601"/>
            <a:ext cx="7989087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¿Cómo funciona el algoritmo?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 selecciona el último ciclo de la serie de tiempo de plunger lift y se transforma en imagen</a:t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136291" y="1113097"/>
            <a:ext cx="11896795" cy="832840"/>
          </a:xfrm>
          <a:prstGeom prst="roundRect">
            <a:avLst>
              <a:gd fmla="val 16667" name="adj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2"/>
          <p:cNvSpPr/>
          <p:nvPr/>
        </p:nvSpPr>
        <p:spPr>
          <a:xfrm>
            <a:off x="410939" y="1317874"/>
            <a:ext cx="2691520" cy="423285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Si pudiéramos…</a:t>
            </a:r>
            <a:endParaRPr/>
          </a:p>
        </p:txBody>
      </p:sp>
      <p:sp>
        <p:nvSpPr>
          <p:cNvPr id="578" name="Google Shape;578;p52"/>
          <p:cNvSpPr txBox="1"/>
          <p:nvPr/>
        </p:nvSpPr>
        <p:spPr>
          <a:xfrm>
            <a:off x="3216772" y="1098763"/>
            <a:ext cx="86587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Diagnosticar anomalías en pozos con sistema plunger lift para manejo por excepción </a:t>
            </a:r>
            <a:endParaRPr/>
          </a:p>
        </p:txBody>
      </p:sp>
      <p:grpSp>
        <p:nvGrpSpPr>
          <p:cNvPr id="579" name="Google Shape;579;p52"/>
          <p:cNvGrpSpPr/>
          <p:nvPr/>
        </p:nvGrpSpPr>
        <p:grpSpPr>
          <a:xfrm>
            <a:off x="5359083" y="2758833"/>
            <a:ext cx="4446957" cy="1393056"/>
            <a:chOff x="6802651" y="1764872"/>
            <a:chExt cx="4952819" cy="1354991"/>
          </a:xfrm>
        </p:grpSpPr>
        <p:grpSp>
          <p:nvGrpSpPr>
            <p:cNvPr id="580" name="Google Shape;580;p52"/>
            <p:cNvGrpSpPr/>
            <p:nvPr/>
          </p:nvGrpSpPr>
          <p:grpSpPr>
            <a:xfrm>
              <a:off x="6802651" y="1764872"/>
              <a:ext cx="2758823" cy="1244510"/>
              <a:chOff x="6748592" y="1580752"/>
              <a:chExt cx="2883382" cy="1338294"/>
            </a:xfrm>
          </p:grpSpPr>
          <p:pic>
            <p:nvPicPr>
              <p:cNvPr id="581" name="Google Shape;581;p5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48592" y="1580752"/>
                <a:ext cx="2883382" cy="13382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2" name="Google Shape;582;p52"/>
              <p:cNvSpPr/>
              <p:nvPr/>
            </p:nvSpPr>
            <p:spPr>
              <a:xfrm>
                <a:off x="8308815" y="1764872"/>
                <a:ext cx="588999" cy="1060390"/>
              </a:xfrm>
              <a:prstGeom prst="rect">
                <a:avLst/>
              </a:prstGeom>
              <a:noFill/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3" name="Google Shape;583;p52"/>
            <p:cNvPicPr preferRelativeResize="0"/>
            <p:nvPr/>
          </p:nvPicPr>
          <p:blipFill rotWithShape="1">
            <a:blip r:embed="rId5">
              <a:alphaModFix/>
            </a:blip>
            <a:srcRect b="5069" l="10387" r="10218" t="5379"/>
            <a:stretch/>
          </p:blipFill>
          <p:spPr>
            <a:xfrm>
              <a:off x="10351852" y="1764872"/>
              <a:ext cx="1403618" cy="1354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52"/>
            <p:cNvSpPr/>
            <p:nvPr/>
          </p:nvSpPr>
          <p:spPr>
            <a:xfrm>
              <a:off x="9683263" y="2387128"/>
              <a:ext cx="533910" cy="14315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52"/>
          <p:cNvSpPr/>
          <p:nvPr/>
        </p:nvSpPr>
        <p:spPr>
          <a:xfrm>
            <a:off x="4018205" y="4116372"/>
            <a:ext cx="7971560" cy="66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 imagen entra al clasificador (red neuronal) y es clasificado. Los diagnósticos se presentan en el tablero único para que los optimizadores tomen decisiones.</a:t>
            </a:r>
            <a:endParaRPr/>
          </a:p>
        </p:txBody>
      </p:sp>
      <p:grpSp>
        <p:nvGrpSpPr>
          <p:cNvPr id="586" name="Google Shape;586;p52"/>
          <p:cNvGrpSpPr/>
          <p:nvPr/>
        </p:nvGrpSpPr>
        <p:grpSpPr>
          <a:xfrm>
            <a:off x="4248886" y="4896928"/>
            <a:ext cx="2331520" cy="1727099"/>
            <a:chOff x="7399060" y="3623589"/>
            <a:chExt cx="3485400" cy="1934231"/>
          </a:xfrm>
        </p:grpSpPr>
        <p:grpSp>
          <p:nvGrpSpPr>
            <p:cNvPr id="587" name="Google Shape;587;p52"/>
            <p:cNvGrpSpPr/>
            <p:nvPr/>
          </p:nvGrpSpPr>
          <p:grpSpPr>
            <a:xfrm>
              <a:off x="7399060" y="3623589"/>
              <a:ext cx="3485400" cy="1934231"/>
              <a:chOff x="6877741" y="4543599"/>
              <a:chExt cx="3485400" cy="1934231"/>
            </a:xfrm>
          </p:grpSpPr>
          <p:pic>
            <p:nvPicPr>
              <p:cNvPr id="588" name="Google Shape;588;p5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924506" y="4543599"/>
                <a:ext cx="3438634" cy="19342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9" name="Google Shape;589;p52"/>
              <p:cNvSpPr/>
              <p:nvPr/>
            </p:nvSpPr>
            <p:spPr>
              <a:xfrm>
                <a:off x="6877741" y="5031676"/>
                <a:ext cx="519521" cy="111913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52"/>
              <p:cNvSpPr/>
              <p:nvPr/>
            </p:nvSpPr>
            <p:spPr>
              <a:xfrm>
                <a:off x="7301228" y="5579606"/>
                <a:ext cx="994246" cy="76495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1" name="Google Shape;591;p52"/>
              <p:cNvPicPr preferRelativeResize="0"/>
              <p:nvPr/>
            </p:nvPicPr>
            <p:blipFill rotWithShape="1">
              <a:blip r:embed="rId7">
                <a:alphaModFix/>
              </a:blip>
              <a:srcRect b="15657" l="10387" r="10218" t="3807"/>
              <a:stretch/>
            </p:blipFill>
            <p:spPr>
              <a:xfrm>
                <a:off x="7301228" y="4787543"/>
                <a:ext cx="843661" cy="732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2" name="Google Shape;592;p52"/>
            <p:cNvSpPr/>
            <p:nvPr/>
          </p:nvSpPr>
          <p:spPr>
            <a:xfrm>
              <a:off x="10489970" y="4244319"/>
              <a:ext cx="344591" cy="9605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3" name="Google Shape;59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2937" y="4847134"/>
            <a:ext cx="5238199" cy="178959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2"/>
          <p:cNvSpPr/>
          <p:nvPr/>
        </p:nvSpPr>
        <p:spPr>
          <a:xfrm>
            <a:off x="179969" y="1968138"/>
            <a:ext cx="3754657" cy="4577757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195108" y="2014697"/>
            <a:ext cx="3454361" cy="2965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67">
                <a:solidFill>
                  <a:srgbClr val="191919"/>
                </a:solidFill>
                <a:latin typeface="Arial Narrow"/>
                <a:ea typeface="Arial Narrow"/>
                <a:cs typeface="Arial Narrow"/>
                <a:sym typeface="Arial Narrow"/>
              </a:rPr>
              <a:t>Solución: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67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Debido a las características de la presión de cabeza del plunger lift, es posible realizar un modelo de clasificación usando Deep learning, que aprenda el comportamiento de cada ciclo y pueda identificar  comportamientos anómalos.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67">
              <a:solidFill>
                <a:srgbClr val="191919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67">
              <a:solidFill>
                <a:srgbClr val="191919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96" name="Google Shape;596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00502" y="4645110"/>
            <a:ext cx="3980377" cy="129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2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0939" y="6117230"/>
            <a:ext cx="997059" cy="56084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20" y="1306069"/>
            <a:ext cx="2812077" cy="1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Estadística descriptiva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536" y="1255378"/>
            <a:ext cx="3725659" cy="526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33" y="3421287"/>
            <a:ext cx="2820336" cy="14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20" y="5213596"/>
            <a:ext cx="2828592" cy="142256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3"/>
          <p:cNvSpPr/>
          <p:nvPr/>
        </p:nvSpPr>
        <p:spPr>
          <a:xfrm>
            <a:off x="71521" y="5141793"/>
            <a:ext cx="998785" cy="756699"/>
          </a:xfrm>
          <a:prstGeom prst="ellipse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3"/>
          <p:cNvSpPr/>
          <p:nvPr/>
        </p:nvSpPr>
        <p:spPr>
          <a:xfrm>
            <a:off x="-39066" y="3421287"/>
            <a:ext cx="1165249" cy="724820"/>
          </a:xfrm>
          <a:prstGeom prst="ellipse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53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87251" y="6109942"/>
            <a:ext cx="1225389" cy="68928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0" name="Google Shape;610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1632" y="2543761"/>
            <a:ext cx="5099523" cy="218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Modelo capacitivo resistivo</a:t>
            </a:r>
            <a:endParaRPr/>
          </a:p>
        </p:txBody>
      </p:sp>
      <p:pic>
        <p:nvPicPr>
          <p:cNvPr id="616" name="Google Shape;6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5641" y="2079395"/>
            <a:ext cx="4994672" cy="3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4"/>
          <p:cNvSpPr txBox="1"/>
          <p:nvPr/>
        </p:nvSpPr>
        <p:spPr>
          <a:xfrm>
            <a:off x="346193" y="1586952"/>
            <a:ext cx="438216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2: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 Neta</a:t>
            </a:r>
            <a:endParaRPr/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segundo vecinos</a:t>
            </a:r>
            <a:endParaRPr/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eficiencia volumétricas</a:t>
            </a:r>
            <a:endParaRPr/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comunica con Sahara</a:t>
            </a:r>
            <a:endParaRPr/>
          </a:p>
        </p:txBody>
      </p:sp>
      <p:pic>
        <p:nvPicPr>
          <p:cNvPr id="618" name="Google Shape;618;p5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615" y="5770608"/>
            <a:ext cx="1932475" cy="1087017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"/>
          <p:cNvSpPr txBox="1"/>
          <p:nvPr/>
        </p:nvSpPr>
        <p:spPr>
          <a:xfrm>
            <a:off x="-179176" y="-166173"/>
            <a:ext cx="12192000" cy="584775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Edege computing: unidad autónoma de dinamometría (Olmedo)</a:t>
            </a:r>
            <a:endParaRPr/>
          </a:p>
        </p:txBody>
      </p:sp>
      <p:pic>
        <p:nvPicPr>
          <p:cNvPr id="624" name="Google Shape;6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524" y="6407467"/>
            <a:ext cx="721301" cy="3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416" y="1378635"/>
            <a:ext cx="10556848" cy="53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6096000" y="6077737"/>
            <a:ext cx="1162755" cy="654049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2" name="Google Shape;63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Oleoducto Puesto Hernández - Lujan de Cuyo</a:t>
            </a:r>
            <a:endParaRPr/>
          </a:p>
        </p:txBody>
      </p:sp>
      <p:pic>
        <p:nvPicPr>
          <p:cNvPr id="633" name="Google Shape;6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3" y="1309620"/>
            <a:ext cx="12044755" cy="51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 txBox="1"/>
          <p:nvPr>
            <p:ph type="title"/>
          </p:nvPr>
        </p:nvSpPr>
        <p:spPr>
          <a:xfrm>
            <a:off x="474134" y="186965"/>
            <a:ext cx="8011007" cy="56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Diagnóstico de fallas</a:t>
            </a:r>
            <a:endParaRPr sz="3959"/>
          </a:p>
        </p:txBody>
      </p:sp>
      <p:sp>
        <p:nvSpPr>
          <p:cNvPr id="639" name="Google Shape;639;p57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p5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2" y="1047272"/>
            <a:ext cx="5101673" cy="28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65" y="4022368"/>
            <a:ext cx="3721768" cy="283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7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94274" y="5810728"/>
            <a:ext cx="1593273" cy="896216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3" name="Google Shape;64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4312" y="1047272"/>
            <a:ext cx="6200405" cy="348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345" y="1020725"/>
            <a:ext cx="8894705" cy="58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Detección de aprisionamiento</a:t>
            </a:r>
            <a:endParaRPr/>
          </a:p>
        </p:txBody>
      </p:sp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271" y="1559442"/>
            <a:ext cx="7646823" cy="316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587501"/>
            <a:ext cx="7924800" cy="5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/>
          <p:nvPr/>
        </p:nvSpPr>
        <p:spPr>
          <a:xfrm>
            <a:off x="2355851" y="1428751"/>
            <a:ext cx="12192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219201"/>
            <a:ext cx="98552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9"/>
          <p:cNvSpPr txBox="1"/>
          <p:nvPr/>
        </p:nvSpPr>
        <p:spPr>
          <a:xfrm>
            <a:off x="1219200" y="304801"/>
            <a:ext cx="95504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Evolución del synthesis number medido y reconciliado</a:t>
            </a:r>
            <a:endParaRPr/>
          </a:p>
        </p:txBody>
      </p:sp>
      <p:pic>
        <p:nvPicPr>
          <p:cNvPr id="658" name="Google Shape;658;p5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10690"/>
            <a:ext cx="1328552" cy="74731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6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1494" r="3332" t="0"/>
          <a:stretch/>
        </p:blipFill>
        <p:spPr>
          <a:xfrm>
            <a:off x="1" y="819541"/>
            <a:ext cx="7841129" cy="6038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p60"/>
          <p:cNvCxnSpPr/>
          <p:nvPr/>
        </p:nvCxnSpPr>
        <p:spPr>
          <a:xfrm>
            <a:off x="7091680" y="3881120"/>
            <a:ext cx="1960880" cy="2117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5" name="Google Shape;665;p60"/>
          <p:cNvCxnSpPr/>
          <p:nvPr/>
        </p:nvCxnSpPr>
        <p:spPr>
          <a:xfrm flipH="1" rot="5400000">
            <a:off x="5481320" y="2250440"/>
            <a:ext cx="3271520" cy="1016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6" name="Google Shape;666;p60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5418" l="8073" r="8345" t="4468"/>
          <a:stretch/>
        </p:blipFill>
        <p:spPr>
          <a:xfrm>
            <a:off x="7156820" y="811573"/>
            <a:ext cx="4820027" cy="30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0"/>
          <p:cNvPicPr preferRelativeResize="0"/>
          <p:nvPr/>
        </p:nvPicPr>
        <p:blipFill rotWithShape="1">
          <a:blip r:embed="rId7">
            <a:alphaModFix/>
          </a:blip>
          <a:srcRect b="17120" l="7714" r="18467" t="4694"/>
          <a:stretch/>
        </p:blipFill>
        <p:spPr>
          <a:xfrm>
            <a:off x="7945899" y="3952439"/>
            <a:ext cx="4246101" cy="290986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0"/>
          <p:cNvSpPr txBox="1"/>
          <p:nvPr/>
        </p:nvSpPr>
        <p:spPr>
          <a:xfrm>
            <a:off x="0" y="3398977"/>
            <a:ext cx="952752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CP-CGN-3</a:t>
            </a:r>
            <a:endParaRPr/>
          </a:p>
        </p:txBody>
      </p:sp>
      <p:sp>
        <p:nvSpPr>
          <p:cNvPr id="669" name="Google Shape;669;p60"/>
          <p:cNvSpPr txBox="1"/>
          <p:nvPr/>
        </p:nvSpPr>
        <p:spPr>
          <a:xfrm>
            <a:off x="3068403" y="331261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LP-2</a:t>
            </a:r>
            <a:endParaRPr/>
          </a:p>
        </p:txBody>
      </p:sp>
      <p:sp>
        <p:nvSpPr>
          <p:cNvPr id="670" name="Google Shape;670;p60"/>
          <p:cNvSpPr txBox="1"/>
          <p:nvPr/>
        </p:nvSpPr>
        <p:spPr>
          <a:xfrm>
            <a:off x="4146399" y="2716579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LP-5</a:t>
            </a:r>
            <a:endParaRPr/>
          </a:p>
        </p:txBody>
      </p:sp>
      <p:sp>
        <p:nvSpPr>
          <p:cNvPr id="671" name="Google Shape;671;p60"/>
          <p:cNvSpPr txBox="1"/>
          <p:nvPr/>
        </p:nvSpPr>
        <p:spPr>
          <a:xfrm>
            <a:off x="3920564" y="474394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LC-3</a:t>
            </a:r>
            <a:endParaRPr/>
          </a:p>
        </p:txBody>
      </p:sp>
      <p:sp>
        <p:nvSpPr>
          <p:cNvPr id="672" name="Google Shape;672;p60"/>
          <p:cNvSpPr txBox="1"/>
          <p:nvPr/>
        </p:nvSpPr>
        <p:spPr>
          <a:xfrm>
            <a:off x="2151172" y="5197564"/>
            <a:ext cx="57193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CY-2</a:t>
            </a:r>
            <a:endParaRPr/>
          </a:p>
        </p:txBody>
      </p:sp>
      <p:sp>
        <p:nvSpPr>
          <p:cNvPr id="673" name="Google Shape;673;p60"/>
          <p:cNvSpPr txBox="1"/>
          <p:nvPr/>
        </p:nvSpPr>
        <p:spPr>
          <a:xfrm>
            <a:off x="5624587" y="5646781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LH-4</a:t>
            </a:r>
            <a:endParaRPr/>
          </a:p>
        </p:txBody>
      </p:sp>
      <p:sp>
        <p:nvSpPr>
          <p:cNvPr id="674" name="Google Shape;674;p60"/>
          <p:cNvSpPr txBox="1"/>
          <p:nvPr/>
        </p:nvSpPr>
        <p:spPr>
          <a:xfrm>
            <a:off x="11137631" y="4294751"/>
            <a:ext cx="554836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SL-3</a:t>
            </a:r>
            <a:endParaRPr/>
          </a:p>
        </p:txBody>
      </p:sp>
      <p:sp>
        <p:nvSpPr>
          <p:cNvPr id="675" name="Google Shape;675;p60"/>
          <p:cNvSpPr txBox="1"/>
          <p:nvPr/>
        </p:nvSpPr>
        <p:spPr>
          <a:xfrm>
            <a:off x="7973857" y="3067581"/>
            <a:ext cx="893233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Escalante</a:t>
            </a:r>
            <a:endParaRPr/>
          </a:p>
        </p:txBody>
      </p:sp>
      <p:sp>
        <p:nvSpPr>
          <p:cNvPr id="676" name="Google Shape;676;p60"/>
          <p:cNvSpPr txBox="1"/>
          <p:nvPr/>
        </p:nvSpPr>
        <p:spPr>
          <a:xfrm>
            <a:off x="10785777" y="2305388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KM-20</a:t>
            </a:r>
            <a:endParaRPr/>
          </a:p>
        </p:txBody>
      </p:sp>
      <p:sp>
        <p:nvSpPr>
          <p:cNvPr id="677" name="Google Shape;677;p60"/>
          <p:cNvSpPr txBox="1"/>
          <p:nvPr/>
        </p:nvSpPr>
        <p:spPr>
          <a:xfrm>
            <a:off x="7318587" y="1505755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MBH-5</a:t>
            </a: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4830940" y="5323813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LC-2</a:t>
            </a:r>
            <a:endParaRPr/>
          </a:p>
        </p:txBody>
      </p:sp>
      <p:sp>
        <p:nvSpPr>
          <p:cNvPr id="679" name="Google Shape;679;p60"/>
          <p:cNvSpPr txBox="1"/>
          <p:nvPr/>
        </p:nvSpPr>
        <p:spPr>
          <a:xfrm>
            <a:off x="8004546" y="1141644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MBH-6</a:t>
            </a:r>
            <a:endParaRPr/>
          </a:p>
        </p:txBody>
      </p:sp>
      <p:sp>
        <p:nvSpPr>
          <p:cNvPr id="680" name="Google Shape;680;p60"/>
          <p:cNvSpPr txBox="1"/>
          <p:nvPr/>
        </p:nvSpPr>
        <p:spPr>
          <a:xfrm>
            <a:off x="6709834" y="5618892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BB-3</a:t>
            </a:r>
            <a:endParaRPr/>
          </a:p>
        </p:txBody>
      </p:sp>
      <p:sp>
        <p:nvSpPr>
          <p:cNvPr id="681" name="Google Shape;681;p60"/>
          <p:cNvSpPr txBox="1"/>
          <p:nvPr/>
        </p:nvSpPr>
        <p:spPr>
          <a:xfrm>
            <a:off x="7156450" y="4948544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BB-4</a:t>
            </a:r>
            <a:endParaRPr/>
          </a:p>
        </p:txBody>
      </p:sp>
      <p:sp>
        <p:nvSpPr>
          <p:cNvPr id="682" name="Google Shape;682;p60"/>
          <p:cNvSpPr txBox="1"/>
          <p:nvPr/>
        </p:nvSpPr>
        <p:spPr>
          <a:xfrm>
            <a:off x="8666110" y="6406595"/>
            <a:ext cx="944055" cy="42075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Truncado</a:t>
            </a:r>
            <a:endParaRPr/>
          </a:p>
        </p:txBody>
      </p:sp>
      <p:sp>
        <p:nvSpPr>
          <p:cNvPr id="683" name="Google Shape;683;p60"/>
          <p:cNvSpPr/>
          <p:nvPr/>
        </p:nvSpPr>
        <p:spPr>
          <a:xfrm>
            <a:off x="106777" y="375509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0"/>
          <p:cNvSpPr txBox="1"/>
          <p:nvPr/>
        </p:nvSpPr>
        <p:spPr>
          <a:xfrm>
            <a:off x="449072" y="3717911"/>
            <a:ext cx="3021584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CerroPiedra – CerroGuadalNorte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oeste de la región.</a:t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3857811" y="280300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0"/>
          <p:cNvSpPr txBox="1"/>
          <p:nvPr/>
        </p:nvSpPr>
        <p:spPr>
          <a:xfrm>
            <a:off x="4718304" y="2066294"/>
            <a:ext cx="3251200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5 del AdR Los Perales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norte de Los Perales.</a:t>
            </a: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4368051" y="374288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3609836" y="4693395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886056" y="518218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60"/>
          <p:cNvSpPr txBox="1"/>
          <p:nvPr/>
        </p:nvSpPr>
        <p:spPr>
          <a:xfrm>
            <a:off x="1871112" y="5615519"/>
            <a:ext cx="3122229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2 del AdR Cañadón Yatel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importante para atender operaciones de la región sudoeste de SCruz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5507315" y="5965481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7333147" y="529160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8420089" y="6462196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60"/>
          <p:cNvSpPr/>
          <p:nvPr/>
        </p:nvSpPr>
        <p:spPr>
          <a:xfrm>
            <a:off x="7299395" y="122954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60"/>
          <p:cNvSpPr txBox="1"/>
          <p:nvPr/>
        </p:nvSpPr>
        <p:spPr>
          <a:xfrm>
            <a:off x="3545375" y="857518"/>
            <a:ext cx="3699901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5 del AdR Manantiales Behr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atender operaciones de Manantiales, desde su propio baricentro.</a:t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8367527" y="836909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60"/>
          <p:cNvSpPr txBox="1"/>
          <p:nvPr/>
        </p:nvSpPr>
        <p:spPr>
          <a:xfrm>
            <a:off x="8693701" y="827101"/>
            <a:ext cx="3303227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6 del AdR Manantiales Behr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este de Manantiales Behr.</a:t>
            </a:r>
            <a:endParaRPr/>
          </a:p>
        </p:txBody>
      </p:sp>
      <p:sp>
        <p:nvSpPr>
          <p:cNvPr id="698" name="Google Shape;698;p60"/>
          <p:cNvSpPr/>
          <p:nvPr/>
        </p:nvSpPr>
        <p:spPr>
          <a:xfrm>
            <a:off x="10999559" y="2627881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0"/>
          <p:cNvSpPr txBox="1"/>
          <p:nvPr/>
        </p:nvSpPr>
        <p:spPr>
          <a:xfrm>
            <a:off x="9269694" y="2921556"/>
            <a:ext cx="2678765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Almacén KM-20 (existente)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importante. No está justificada su operación como mediano/grande.</a:t>
            </a:r>
            <a:endParaRPr/>
          </a:p>
        </p:txBody>
      </p:sp>
      <p:sp>
        <p:nvSpPr>
          <p:cNvPr id="700" name="Google Shape;700;p60"/>
          <p:cNvSpPr/>
          <p:nvPr/>
        </p:nvSpPr>
        <p:spPr>
          <a:xfrm>
            <a:off x="4530171" y="525201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0"/>
          <p:cNvSpPr txBox="1"/>
          <p:nvPr/>
        </p:nvSpPr>
        <p:spPr>
          <a:xfrm>
            <a:off x="4256127" y="340405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LP-3</a:t>
            </a:r>
            <a:endParaRPr/>
          </a:p>
        </p:txBody>
      </p:sp>
      <p:sp>
        <p:nvSpPr>
          <p:cNvPr id="702" name="Google Shape;702;p60"/>
          <p:cNvSpPr/>
          <p:nvPr/>
        </p:nvSpPr>
        <p:spPr>
          <a:xfrm>
            <a:off x="3631203" y="3308991"/>
            <a:ext cx="280396" cy="290885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672493" y="308599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0"/>
          <p:cNvSpPr/>
          <p:nvPr/>
        </p:nvSpPr>
        <p:spPr>
          <a:xfrm>
            <a:off x="6608857" y="535333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0"/>
          <p:cNvSpPr/>
          <p:nvPr/>
        </p:nvSpPr>
        <p:spPr>
          <a:xfrm>
            <a:off x="10830104" y="408448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0"/>
          <p:cNvSpPr txBox="1"/>
          <p:nvPr/>
        </p:nvSpPr>
        <p:spPr>
          <a:xfrm>
            <a:off x="4172571" y="5031206"/>
            <a:ext cx="1069989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Guadal</a:t>
            </a:r>
            <a:endParaRPr/>
          </a:p>
        </p:txBody>
      </p:sp>
      <p:sp>
        <p:nvSpPr>
          <p:cNvPr id="707" name="Google Shape;707;p60"/>
          <p:cNvSpPr/>
          <p:nvPr/>
        </p:nvSpPr>
        <p:spPr>
          <a:xfrm>
            <a:off x="3928699" y="511383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0"/>
          <p:cNvSpPr txBox="1"/>
          <p:nvPr/>
        </p:nvSpPr>
        <p:spPr>
          <a:xfrm>
            <a:off x="5762849" y="5914153"/>
            <a:ext cx="4140163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4 del AdR Las Heras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 soporte a las operaciones del AdR de Las Heras. Su posición es cercana a la posición actual del Dep. Las Heras.</a:t>
            </a:r>
            <a:endParaRPr/>
          </a:p>
        </p:txBody>
      </p:sp>
      <p:sp>
        <p:nvSpPr>
          <p:cNvPr id="709" name="Google Shape;709;p60"/>
          <p:cNvSpPr txBox="1"/>
          <p:nvPr/>
        </p:nvSpPr>
        <p:spPr>
          <a:xfrm>
            <a:off x="4664305" y="3711636"/>
            <a:ext cx="3539895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Los Perales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sudeste de Los Perales.</a:t>
            </a:r>
            <a:endParaRPr/>
          </a:p>
        </p:txBody>
      </p:sp>
      <p:sp>
        <p:nvSpPr>
          <p:cNvPr id="710" name="Google Shape;710;p60"/>
          <p:cNvSpPr txBox="1"/>
          <p:nvPr/>
        </p:nvSpPr>
        <p:spPr>
          <a:xfrm>
            <a:off x="9556376" y="5708969"/>
            <a:ext cx="2635625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 Truncado Central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 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atender operaciones de PicoTruncado, El Cordón y ElDestino. 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0"/>
          <p:cNvSpPr txBox="1"/>
          <p:nvPr/>
        </p:nvSpPr>
        <p:spPr>
          <a:xfrm>
            <a:off x="7661968" y="5179648"/>
            <a:ext cx="2946513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4 del AdR Barranca Baya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este de BarrancaBaya.</a:t>
            </a:r>
            <a:endParaRPr/>
          </a:p>
        </p:txBody>
      </p:sp>
      <p:sp>
        <p:nvSpPr>
          <p:cNvPr id="712" name="Google Shape;712;p60"/>
          <p:cNvSpPr txBox="1"/>
          <p:nvPr/>
        </p:nvSpPr>
        <p:spPr>
          <a:xfrm>
            <a:off x="7220698" y="2250027"/>
            <a:ext cx="3404868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Escalante (Depósito Actual)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lavadero. Único depósito mediano en Chubut. </a:t>
            </a:r>
            <a:endParaRPr/>
          </a:p>
        </p:txBody>
      </p:sp>
      <p:sp>
        <p:nvSpPr>
          <p:cNvPr id="713" name="Google Shape;713;p60"/>
          <p:cNvSpPr txBox="1"/>
          <p:nvPr/>
        </p:nvSpPr>
        <p:spPr>
          <a:xfrm>
            <a:off x="8420473" y="4416821"/>
            <a:ext cx="3771528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SecoLeón (Nuevo CSeco)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lavadero para atender operaciones de SecoLeón, PicoTruncado, ElDestino y ElCordón.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Relocalización de Cañadón Seco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0"/>
          <p:cNvSpPr txBox="1"/>
          <p:nvPr/>
        </p:nvSpPr>
        <p:spPr>
          <a:xfrm>
            <a:off x="3951568" y="2985095"/>
            <a:ext cx="3058832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Depósito Los Perales (LP-2)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Central. Con material de inversión y lavadero. En el baricentro real de Los Perales.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0"/>
          <p:cNvSpPr txBox="1"/>
          <p:nvPr/>
        </p:nvSpPr>
        <p:spPr>
          <a:xfrm>
            <a:off x="5218181" y="3946459"/>
            <a:ext cx="3345263" cy="132305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Guadal (existente)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atender operaciones del AdR de Lomas del Cuy y El Guadal. Es aconsejable su desdoblamiento en las posiciones LC-2 y LC-3 (Clústers 2 y 3 de Lomas del Cuy)</a:t>
            </a:r>
            <a:endParaRPr/>
          </a:p>
        </p:txBody>
      </p:sp>
      <p:sp>
        <p:nvSpPr>
          <p:cNvPr id="716" name="Google Shape;716;p60"/>
          <p:cNvSpPr txBox="1"/>
          <p:nvPr/>
        </p:nvSpPr>
        <p:spPr>
          <a:xfrm>
            <a:off x="7276454" y="5243173"/>
            <a:ext cx="4416012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Barranca Baya (Nuevo Las Heras)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lavadero para atender operaciones de Barranca Baya, Las Heras y Lomas del Cuy. En la estructura básica (500 p/año) podría instalarse como pequeño, ahorrando inversión.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60"/>
          <p:cNvSpPr txBox="1"/>
          <p:nvPr/>
        </p:nvSpPr>
        <p:spPr>
          <a:xfrm>
            <a:off x="79842" y="175834"/>
            <a:ext cx="8483601" cy="29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Racionalización de Almacenes: Región SUR</a:t>
            </a:r>
            <a:endParaRPr b="1" i="0" sz="2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>
            <a:hlinkClick action="ppaction://hlinksldjump" r:id="rId3"/>
          </p:cNvPr>
          <p:cNvSpPr txBox="1"/>
          <p:nvPr/>
        </p:nvSpPr>
        <p:spPr>
          <a:xfrm>
            <a:off x="361957" y="962083"/>
            <a:ext cx="5723884" cy="583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Estratégica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medios de transporte conviene utilizar?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integran los diferentes medios de transporte? 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mejor diseño de la red logística?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actores harán uso de la red (externalidades)?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transporte de cada medio de para alcanzar el equilibrio?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producción de la planta?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el tamaño de cada depósito?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3148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" name="Google Shape;723;p61"/>
          <p:cNvPicPr preferRelativeResize="0"/>
          <p:nvPr/>
        </p:nvPicPr>
        <p:blipFill rotWithShape="1">
          <a:blip r:embed="rId4">
            <a:alphaModFix/>
          </a:blip>
          <a:srcRect b="53292" l="27723" r="32173" t="23750"/>
          <a:stretch/>
        </p:blipFill>
        <p:spPr>
          <a:xfrm>
            <a:off x="6085840" y="962083"/>
            <a:ext cx="5975925" cy="1923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Google Shape;724;p61"/>
          <p:cNvGrpSpPr/>
          <p:nvPr/>
        </p:nvGrpSpPr>
        <p:grpSpPr>
          <a:xfrm>
            <a:off x="7010401" y="2407920"/>
            <a:ext cx="4329652" cy="4043680"/>
            <a:chOff x="5257800" y="1805940"/>
            <a:chExt cx="3247239" cy="3032760"/>
          </a:xfrm>
        </p:grpSpPr>
        <p:pic>
          <p:nvPicPr>
            <p:cNvPr id="725" name="Google Shape;725;p61"/>
            <p:cNvPicPr preferRelativeResize="0"/>
            <p:nvPr/>
          </p:nvPicPr>
          <p:blipFill rotWithShape="1">
            <a:blip r:embed="rId5">
              <a:alphaModFix/>
            </a:blip>
            <a:srcRect b="14222" l="28500" r="25749" t="22222"/>
            <a:stretch/>
          </p:blipFill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61"/>
            <p:cNvSpPr/>
            <p:nvPr/>
          </p:nvSpPr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7" name="Google Shape;727;p61"/>
            <p:cNvCxnSpPr/>
            <p:nvPr/>
          </p:nvCxnSpPr>
          <p:spPr>
            <a:xfrm flipH="1">
              <a:off x="5257800" y="1805940"/>
              <a:ext cx="1577340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8" name="Google Shape;728;p61"/>
            <p:cNvCxnSpPr/>
            <p:nvPr/>
          </p:nvCxnSpPr>
          <p:spPr>
            <a:xfrm>
              <a:off x="6835140" y="1805940"/>
              <a:ext cx="1669899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9" name="Google Shape;729;p61"/>
          <p:cNvSpPr txBox="1"/>
          <p:nvPr/>
        </p:nvSpPr>
        <p:spPr>
          <a:xfrm>
            <a:off x="7790133" y="3156981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el Depósito de Choele Choel</a:t>
            </a:r>
            <a:endParaRPr b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730;p61"/>
          <p:cNvCxnSpPr/>
          <p:nvPr/>
        </p:nvCxnSpPr>
        <p:spPr>
          <a:xfrm>
            <a:off x="7406641" y="3881120"/>
            <a:ext cx="388261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61"/>
          <p:cNvSpPr txBox="1"/>
          <p:nvPr/>
        </p:nvSpPr>
        <p:spPr>
          <a:xfrm>
            <a:off x="10019252" y="3624341"/>
            <a:ext cx="142240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Máxima</a:t>
            </a:r>
            <a:endParaRPr/>
          </a:p>
        </p:txBody>
      </p:sp>
      <p:cxnSp>
        <p:nvCxnSpPr>
          <p:cNvPr id="732" name="Google Shape;732;p61"/>
          <p:cNvCxnSpPr/>
          <p:nvPr/>
        </p:nvCxnSpPr>
        <p:spPr>
          <a:xfrm>
            <a:off x="7937500" y="5041900"/>
            <a:ext cx="2880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733" name="Google Shape;733;p61"/>
          <p:cNvSpPr txBox="1"/>
          <p:nvPr/>
        </p:nvSpPr>
        <p:spPr>
          <a:xfrm>
            <a:off x="7861300" y="4564141"/>
            <a:ext cx="1574800" cy="42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 Esperando Carga: 12 hs</a:t>
            </a:r>
            <a:endParaRPr/>
          </a:p>
        </p:txBody>
      </p:sp>
      <p:cxnSp>
        <p:nvCxnSpPr>
          <p:cNvPr id="734" name="Google Shape;734;p61"/>
          <p:cNvCxnSpPr/>
          <p:nvPr/>
        </p:nvCxnSpPr>
        <p:spPr>
          <a:xfrm rot="10800000">
            <a:off x="7937500" y="5015547"/>
            <a:ext cx="0" cy="731436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p61"/>
          <p:cNvCxnSpPr/>
          <p:nvPr/>
        </p:nvCxnSpPr>
        <p:spPr>
          <a:xfrm rot="10800000">
            <a:off x="8229600" y="5015547"/>
            <a:ext cx="0" cy="731436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6" name="Google Shape;73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Potencial de la Herramienta de Simulación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62"/>
          <p:cNvPicPr preferRelativeResize="0"/>
          <p:nvPr/>
        </p:nvPicPr>
        <p:blipFill rotWithShape="1">
          <a:blip r:embed="rId3">
            <a:alphaModFix/>
          </a:blip>
          <a:srcRect b="53292" l="27723" r="32173" t="23750"/>
          <a:stretch/>
        </p:blipFill>
        <p:spPr>
          <a:xfrm>
            <a:off x="6085840" y="962083"/>
            <a:ext cx="5975925" cy="192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2"/>
          <p:cNvPicPr preferRelativeResize="0"/>
          <p:nvPr/>
        </p:nvPicPr>
        <p:blipFill rotWithShape="1">
          <a:blip r:embed="rId4">
            <a:alphaModFix/>
          </a:blip>
          <a:srcRect b="0" l="0" r="21399" t="0"/>
          <a:stretch/>
        </p:blipFill>
        <p:spPr>
          <a:xfrm>
            <a:off x="5549900" y="3303215"/>
            <a:ext cx="3048000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2">
            <a:hlinkClick action="ppaction://hlinksldjump" r:id="rId5"/>
          </p:cNvPr>
          <p:cNvSpPr txBox="1"/>
          <p:nvPr/>
        </p:nvSpPr>
        <p:spPr>
          <a:xfrm>
            <a:off x="264972" y="962083"/>
            <a:ext cx="5567792" cy="57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Táctica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tamaño deben tener las formaciones?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la obstrucción/rotura de una vía los stocks? ¿Cómo los afecta un paro?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disponer de vagones propios o utilizar los provistos por el operador ferroviario?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transportar a granel o en contenedores?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¿Cuántos camiones deben disponerse para cada función (transporte primario y distribución a pozos)?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la frecuencia con la que atraviesan los camiones una determinada localidad?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62"/>
          <p:cNvSpPr txBox="1"/>
          <p:nvPr>
            <p:ph type="title"/>
          </p:nvPr>
        </p:nvSpPr>
        <p:spPr>
          <a:xfrm>
            <a:off x="839894" y="182994"/>
            <a:ext cx="9120716" cy="23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Potencial de la Herramienta de Simulación</a:t>
            </a:r>
            <a:endParaRPr sz="3959"/>
          </a:p>
        </p:txBody>
      </p:sp>
      <p:sp>
        <p:nvSpPr>
          <p:cNvPr id="745" name="Google Shape;745;p62"/>
          <p:cNvSpPr/>
          <p:nvPr/>
        </p:nvSpPr>
        <p:spPr>
          <a:xfrm>
            <a:off x="8790193" y="3019690"/>
            <a:ext cx="3230880" cy="3204527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62"/>
          <p:cNvCxnSpPr/>
          <p:nvPr/>
        </p:nvCxnSpPr>
        <p:spPr>
          <a:xfrm flipH="1">
            <a:off x="8790194" y="2359289"/>
            <a:ext cx="292100" cy="6604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7" name="Google Shape;747;p62"/>
          <p:cNvCxnSpPr/>
          <p:nvPr/>
        </p:nvCxnSpPr>
        <p:spPr>
          <a:xfrm>
            <a:off x="9082294" y="2359289"/>
            <a:ext cx="2938780" cy="6604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8" name="Google Shape;748;p62"/>
          <p:cNvSpPr txBox="1"/>
          <p:nvPr/>
        </p:nvSpPr>
        <p:spPr>
          <a:xfrm>
            <a:off x="8807926" y="3039771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Choele Choel</a:t>
            </a:r>
            <a:endParaRPr b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5524501" y="3019690"/>
            <a:ext cx="3245372" cy="3204527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2"/>
          <p:cNvSpPr txBox="1"/>
          <p:nvPr/>
        </p:nvSpPr>
        <p:spPr>
          <a:xfrm>
            <a:off x="5514341" y="3054058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Planta</a:t>
            </a:r>
            <a:endParaRPr/>
          </a:p>
        </p:txBody>
      </p:sp>
      <p:cxnSp>
        <p:nvCxnSpPr>
          <p:cNvPr id="751" name="Google Shape;751;p62"/>
          <p:cNvCxnSpPr/>
          <p:nvPr/>
        </p:nvCxnSpPr>
        <p:spPr>
          <a:xfrm flipH="1">
            <a:off x="5524500" y="1663700"/>
            <a:ext cx="1267120" cy="135598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2" name="Google Shape;752;p62"/>
          <p:cNvCxnSpPr/>
          <p:nvPr/>
        </p:nvCxnSpPr>
        <p:spPr>
          <a:xfrm>
            <a:off x="6791619" y="1663700"/>
            <a:ext cx="1974155" cy="135598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3" name="Google Shape;753;p62"/>
          <p:cNvPicPr preferRelativeResize="0"/>
          <p:nvPr/>
        </p:nvPicPr>
        <p:blipFill rotWithShape="1">
          <a:blip r:embed="rId6">
            <a:alphaModFix/>
          </a:blip>
          <a:srcRect b="0" l="0" r="18624" t="0"/>
          <a:stretch/>
        </p:blipFill>
        <p:spPr>
          <a:xfrm>
            <a:off x="8851576" y="3341317"/>
            <a:ext cx="3110664" cy="28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62"/>
          <p:cNvCxnSpPr/>
          <p:nvPr/>
        </p:nvCxnSpPr>
        <p:spPr>
          <a:xfrm>
            <a:off x="9202421" y="3728127"/>
            <a:ext cx="151638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755" name="Google Shape;755;p62"/>
          <p:cNvSpPr txBox="1"/>
          <p:nvPr/>
        </p:nvSpPr>
        <p:spPr>
          <a:xfrm>
            <a:off x="10288793" y="3440868"/>
            <a:ext cx="142240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 Impacto</a:t>
            </a:r>
            <a:endParaRPr/>
          </a:p>
        </p:txBody>
      </p:sp>
      <p:sp>
        <p:nvSpPr>
          <p:cNvPr id="756" name="Google Shape;756;p62"/>
          <p:cNvSpPr txBox="1"/>
          <p:nvPr/>
        </p:nvSpPr>
        <p:spPr>
          <a:xfrm>
            <a:off x="10441193" y="5119315"/>
            <a:ext cx="1276680" cy="74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Período 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Restitución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Normalidad: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días</a:t>
            </a:r>
            <a:endParaRPr/>
          </a:p>
        </p:txBody>
      </p:sp>
      <p:sp>
        <p:nvSpPr>
          <p:cNvPr id="757" name="Google Shape;757;p62"/>
          <p:cNvSpPr txBox="1"/>
          <p:nvPr/>
        </p:nvSpPr>
        <p:spPr>
          <a:xfrm>
            <a:off x="7334835" y="4596791"/>
            <a:ext cx="955725" cy="42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Merma de Stock</a:t>
            </a:r>
            <a:endParaRPr/>
          </a:p>
        </p:txBody>
      </p:sp>
      <p:cxnSp>
        <p:nvCxnSpPr>
          <p:cNvPr id="758" name="Google Shape;758;p62"/>
          <p:cNvCxnSpPr/>
          <p:nvPr/>
        </p:nvCxnSpPr>
        <p:spPr>
          <a:xfrm>
            <a:off x="7269482" y="4245641"/>
            <a:ext cx="10503" cy="3511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59" name="Google Shape;759;p62"/>
          <p:cNvCxnSpPr/>
          <p:nvPr/>
        </p:nvCxnSpPr>
        <p:spPr>
          <a:xfrm>
            <a:off x="10124098" y="4993270"/>
            <a:ext cx="10503" cy="3511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0" name="Google Shape;760;p62"/>
          <p:cNvSpPr txBox="1"/>
          <p:nvPr/>
        </p:nvSpPr>
        <p:spPr>
          <a:xfrm>
            <a:off x="9646235" y="4206941"/>
            <a:ext cx="955725" cy="74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Rotura de Vía: Tramo ChCh – BDM (48 hs)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3">
            <a:hlinkClick action="ppaction://hlinksldjump" r:id="rId3"/>
          </p:cNvPr>
          <p:cNvSpPr txBox="1"/>
          <p:nvPr/>
        </p:nvSpPr>
        <p:spPr>
          <a:xfrm>
            <a:off x="1" y="933139"/>
            <a:ext cx="5816599" cy="6048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Operativa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trenes tienen prioridad en el uso de un tramo de vía?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tiempo promedio y el tiempo máximo de espera de los trenes?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mantener los camiones operando las 24 hs (con recambio de tripulación) o disponer de paradas nocturnas?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número y el tiempo de espera de los camiones en la cola de reabastecimiento?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consumo de combustible en los centros de reabastecimiento?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los stocks un cambio en el patrón de demanda de arenas?</a:t>
            </a:r>
            <a:endParaRPr/>
          </a:p>
          <a:p>
            <a:pPr indent="-110039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3"/>
          <p:cNvSpPr txBox="1"/>
          <p:nvPr>
            <p:ph type="title"/>
          </p:nvPr>
        </p:nvSpPr>
        <p:spPr>
          <a:xfrm>
            <a:off x="1839534" y="273740"/>
            <a:ext cx="9725941" cy="23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Potencial de la Herramienta de Simulación</a:t>
            </a:r>
            <a:endParaRPr sz="3959"/>
          </a:p>
        </p:txBody>
      </p:sp>
      <p:graphicFrame>
        <p:nvGraphicFramePr>
          <p:cNvPr id="767" name="Google Shape;767;p63"/>
          <p:cNvGraphicFramePr/>
          <p:nvPr/>
        </p:nvGraphicFramePr>
        <p:xfrm>
          <a:off x="5816599" y="1589660"/>
          <a:ext cx="6211608" cy="4670288"/>
        </p:xfrm>
        <a:graphic>
          <a:graphicData uri="http://schemas.openxmlformats.org/drawingml/2006/chart">
            <c:chart r:id="rId4"/>
          </a:graphicData>
        </a:graphic>
      </p:graphicFrame>
      <p:cxnSp>
        <p:nvCxnSpPr>
          <p:cNvPr id="768" name="Google Shape;768;p63"/>
          <p:cNvCxnSpPr/>
          <p:nvPr/>
        </p:nvCxnSpPr>
        <p:spPr>
          <a:xfrm>
            <a:off x="8892884" y="1698257"/>
            <a:ext cx="0" cy="372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769" name="Google Shape;769;p63"/>
          <p:cNvSpPr txBox="1"/>
          <p:nvPr/>
        </p:nvSpPr>
        <p:spPr>
          <a:xfrm>
            <a:off x="7835640" y="2980957"/>
            <a:ext cx="1019144" cy="7491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en el Mix de Arenas para Fractura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4"/>
          <p:cNvSpPr txBox="1"/>
          <p:nvPr>
            <p:ph type="title"/>
          </p:nvPr>
        </p:nvSpPr>
        <p:spPr>
          <a:xfrm>
            <a:off x="118116" y="355493"/>
            <a:ext cx="8483601" cy="295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Optimización del Diseño de Proppants (Blending)</a:t>
            </a:r>
            <a:endParaRPr sz="3959"/>
          </a:p>
        </p:txBody>
      </p:sp>
      <p:sp>
        <p:nvSpPr>
          <p:cNvPr id="775" name="Google Shape;775;p64"/>
          <p:cNvSpPr txBox="1"/>
          <p:nvPr/>
        </p:nvSpPr>
        <p:spPr>
          <a:xfrm>
            <a:off x="118115" y="1567260"/>
            <a:ext cx="2564125" cy="1575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Corte + Mezcla -&gt;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Multi-Proppant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6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183" y="1149774"/>
            <a:ext cx="7554445" cy="57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Funcionamiento</a:t>
            </a:r>
            <a:endParaRPr/>
          </a:p>
        </p:txBody>
      </p:sp>
      <p:sp>
        <p:nvSpPr>
          <p:cNvPr descr="Resultado de imagen para niño" id="782" name="Google Shape;782;p65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783" name="Google Shape;783;p65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784" name="Google Shape;784;p65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785" name="Google Shape;785;p65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786" name="Google Shape;786;p65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5"/>
          <p:cNvSpPr/>
          <p:nvPr/>
        </p:nvSpPr>
        <p:spPr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8" name="Google Shape;7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4" y="1229785"/>
            <a:ext cx="10565996" cy="541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974315" y="6032981"/>
            <a:ext cx="1217685" cy="68494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Pozos desviados</a:t>
            </a:r>
            <a:endParaRPr/>
          </a:p>
        </p:txBody>
      </p:sp>
      <p:pic>
        <p:nvPicPr>
          <p:cNvPr id="795" name="Google Shape;79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8115"/>
            <a:ext cx="12192000" cy="538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6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977" y="6119885"/>
            <a:ext cx="1000092" cy="562552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idx="11" type="ftr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YTEC-Privada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Preparado por</a:t>
            </a:r>
            <a:endParaRPr/>
          </a:p>
        </p:txBody>
      </p:sp>
      <p:sp>
        <p:nvSpPr>
          <p:cNvPr id="802" name="Google Shape;802;p67"/>
          <p:cNvSpPr txBox="1"/>
          <p:nvPr/>
        </p:nvSpPr>
        <p:spPr>
          <a:xfrm>
            <a:off x="498769" y="1370547"/>
            <a:ext cx="11070932" cy="430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</a:pPr>
            <a:r>
              <a:rPr lang="es-AR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 económica (I)</a:t>
            </a:r>
            <a:endParaRPr/>
          </a:p>
          <a:p>
            <a:pPr indent="-245544" lvl="0" marL="380990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None/>
            </a:pPr>
            <a:r>
              <a:t/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45" lvl="0" marL="3429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t/>
            </a: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45" lvl="0" marL="3429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t/>
            </a: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45" lvl="0" marL="3429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t/>
            </a: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945" lvl="0" marL="3429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t/>
            </a: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7"/>
          <p:cNvSpPr txBox="1"/>
          <p:nvPr/>
        </p:nvSpPr>
        <p:spPr>
          <a:xfrm>
            <a:off x="474134" y="287843"/>
            <a:ext cx="11070932" cy="56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 de pozos en EFO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67"/>
          <p:cNvGrpSpPr/>
          <p:nvPr/>
        </p:nvGrpSpPr>
        <p:grpSpPr>
          <a:xfrm>
            <a:off x="5628753" y="1949059"/>
            <a:ext cx="6060156" cy="3880244"/>
            <a:chOff x="4221564" y="1461794"/>
            <a:chExt cx="4545117" cy="2910183"/>
          </a:xfrm>
        </p:grpSpPr>
        <p:pic>
          <p:nvPicPr>
            <p:cNvPr id="805" name="Google Shape;805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21564" y="1461794"/>
              <a:ext cx="4545117" cy="29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25675" y="1461794"/>
              <a:ext cx="2732375" cy="9834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p67"/>
          <p:cNvSpPr/>
          <p:nvPr/>
        </p:nvSpPr>
        <p:spPr>
          <a:xfrm>
            <a:off x="379561" y="2165746"/>
            <a:ext cx="466234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 Bolsas &lt; 1029 </a:t>
            </a:r>
            <a:r>
              <a:rPr lang="es-AR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4.9 km3/d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Bolsas &gt; 1029 </a:t>
            </a:r>
            <a:r>
              <a:rPr lang="es-AR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17 km3/d.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toman 630 bolsas para el caso A y 2000 bls para el B.</a:t>
            </a:r>
            <a:endParaRPr/>
          </a:p>
        </p:txBody>
      </p:sp>
      <p:sp>
        <p:nvSpPr>
          <p:cNvPr id="808" name="Google Shape;808;p67"/>
          <p:cNvSpPr/>
          <p:nvPr/>
        </p:nvSpPr>
        <p:spPr>
          <a:xfrm>
            <a:off x="910937" y="4653964"/>
            <a:ext cx="3568700" cy="156966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obtiene una diferencia entre ambos casos a favor del caso B de </a:t>
            </a: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21.6 MM USD</a:t>
            </a: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67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22526" y="6245337"/>
            <a:ext cx="1021732" cy="574724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8"/>
          <p:cNvSpPr txBox="1"/>
          <p:nvPr>
            <p:ph idx="11" type="ftr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YTEC-Privada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Preparado por</a:t>
            </a:r>
            <a:endParaRPr/>
          </a:p>
        </p:txBody>
      </p:sp>
      <p:sp>
        <p:nvSpPr>
          <p:cNvPr id="815" name="Google Shape;815;p68"/>
          <p:cNvSpPr txBox="1"/>
          <p:nvPr/>
        </p:nvSpPr>
        <p:spPr>
          <a:xfrm>
            <a:off x="498769" y="1370547"/>
            <a:ext cx="5153887" cy="430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A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</a:t>
            </a:r>
            <a:endParaRPr/>
          </a:p>
          <a:p>
            <a:pPr indent="-309054" lvl="0" marL="342900" marR="0" rtl="0" algn="l">
              <a:spcBef>
                <a:spcPts val="107"/>
              </a:spcBef>
              <a:spcAft>
                <a:spcPts val="0"/>
              </a:spcAft>
              <a:buClr>
                <a:schemeClr val="dk1"/>
              </a:buClr>
              <a:buSzPts val="533"/>
              <a:buFont typeface="Arial"/>
              <a:buNone/>
            </a:pPr>
            <a:r>
              <a:t/>
            </a:r>
            <a:endParaRPr sz="5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Predictores</a:t>
            </a:r>
            <a:endParaRPr/>
          </a:p>
        </p:txBody>
      </p:sp>
      <p:sp>
        <p:nvSpPr>
          <p:cNvPr id="816" name="Google Shape;816;p68"/>
          <p:cNvSpPr txBox="1"/>
          <p:nvPr/>
        </p:nvSpPr>
        <p:spPr>
          <a:xfrm>
            <a:off x="474134" y="287843"/>
            <a:ext cx="8011007" cy="56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 de pozos de Loma Campana</a:t>
            </a:r>
            <a:endParaRPr sz="5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8"/>
          <p:cNvSpPr/>
          <p:nvPr/>
        </p:nvSpPr>
        <p:spPr>
          <a:xfrm>
            <a:off x="474133" y="2688757"/>
            <a:ext cx="412557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lineal múltiple generalizada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Stepwise regression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8" name="Google Shape;81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4163" y="2084571"/>
            <a:ext cx="7625861" cy="442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8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5880899"/>
            <a:ext cx="1241015" cy="69807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537" y="1683475"/>
            <a:ext cx="6740927" cy="51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AR" sz="3200"/>
              <a:t>Diagnóstico automático de problemas de flujo en pozos surgentes</a:t>
            </a:r>
            <a:endParaRPr/>
          </a:p>
        </p:txBody>
      </p:sp>
      <p:pic>
        <p:nvPicPr>
          <p:cNvPr descr="image001"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700213"/>
            <a:ext cx="91440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8859" y="5500688"/>
            <a:ext cx="2174165" cy="122296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0"/>
          <p:cNvSpPr txBox="1"/>
          <p:nvPr>
            <p:ph idx="11" type="ftr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YTEC-Privada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Preparado por</a:t>
            </a:r>
            <a:endParaRPr/>
          </a:p>
        </p:txBody>
      </p:sp>
      <p:sp>
        <p:nvSpPr>
          <p:cNvPr id="832" name="Google Shape;832;p70"/>
          <p:cNvSpPr txBox="1"/>
          <p:nvPr/>
        </p:nvSpPr>
        <p:spPr>
          <a:xfrm>
            <a:off x="1180931" y="979198"/>
            <a:ext cx="6982687" cy="430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</a:pPr>
            <a:r>
              <a:rPr lang="es-AR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</a:t>
            </a:r>
            <a:endParaRPr/>
          </a:p>
          <a:p>
            <a:pPr indent="-309054" lvl="0" marL="342900" marR="0" rtl="0" algn="l">
              <a:spcBef>
                <a:spcPts val="107"/>
              </a:spcBef>
              <a:spcAft>
                <a:spcPts val="0"/>
              </a:spcAft>
              <a:buClr>
                <a:schemeClr val="dk1"/>
              </a:buClr>
              <a:buSzPts val="533"/>
              <a:buFont typeface="Arial"/>
              <a:buNone/>
            </a:pPr>
            <a:r>
              <a:t/>
            </a:r>
            <a:endParaRPr sz="5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Predictores -</a:t>
            </a:r>
            <a:r>
              <a:rPr i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VPGM_T1T2_WAT - SVR</a:t>
            </a:r>
            <a:endParaRPr/>
          </a:p>
          <a:p>
            <a:pPr indent="-228590" lvl="0" marL="38099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0"/>
          <p:cNvSpPr txBox="1"/>
          <p:nvPr/>
        </p:nvSpPr>
        <p:spPr>
          <a:xfrm>
            <a:off x="-463623" y="286865"/>
            <a:ext cx="13119245" cy="56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multivariado en yacimientos no convencionales</a:t>
            </a:r>
            <a:endParaRPr sz="42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0"/>
          <p:cNvSpPr/>
          <p:nvPr/>
        </p:nvSpPr>
        <p:spPr>
          <a:xfrm>
            <a:off x="474133" y="2536357"/>
            <a:ext cx="448579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235" y="2079158"/>
            <a:ext cx="8056765" cy="415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0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1124" y="5778323"/>
            <a:ext cx="1625595" cy="914397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7" name="Google Shape;837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24" y="2852907"/>
            <a:ext cx="3959253" cy="327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71"/>
          <p:cNvGrpSpPr/>
          <p:nvPr/>
        </p:nvGrpSpPr>
        <p:grpSpPr>
          <a:xfrm>
            <a:off x="3763" y="1059"/>
            <a:ext cx="12182223" cy="6855885"/>
            <a:chOff x="1411" y="794"/>
            <a:chExt cx="9139487" cy="5143501"/>
          </a:xfrm>
        </p:grpSpPr>
        <p:grpSp>
          <p:nvGrpSpPr>
            <p:cNvPr id="843" name="Google Shape;843;p71"/>
            <p:cNvGrpSpPr/>
            <p:nvPr/>
          </p:nvGrpSpPr>
          <p:grpSpPr>
            <a:xfrm>
              <a:off x="1411" y="794"/>
              <a:ext cx="9139487" cy="5143501"/>
              <a:chOff x="1411" y="794"/>
              <a:chExt cx="9139487" cy="5143501"/>
            </a:xfrm>
          </p:grpSpPr>
          <p:grpSp>
            <p:nvGrpSpPr>
              <p:cNvPr id="844" name="Google Shape;844;p71"/>
              <p:cNvGrpSpPr/>
              <p:nvPr/>
            </p:nvGrpSpPr>
            <p:grpSpPr>
              <a:xfrm>
                <a:off x="1411" y="794"/>
                <a:ext cx="9139487" cy="5143501"/>
                <a:chOff x="1411" y="794"/>
                <a:chExt cx="9139487" cy="5143501"/>
              </a:xfrm>
            </p:grpSpPr>
            <p:pic>
              <p:nvPicPr>
                <p:cNvPr id="845" name="Google Shape;845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411" y="794"/>
                  <a:ext cx="913948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6" name="Google Shape;846;p71"/>
                <p:cNvSpPr/>
                <p:nvPr/>
              </p:nvSpPr>
              <p:spPr>
                <a:xfrm>
                  <a:off x="88297" y="1589088"/>
                  <a:ext cx="8938228" cy="1447487"/>
                </a:xfrm>
                <a:prstGeom prst="rect">
                  <a:avLst/>
                </a:prstGeom>
                <a:solidFill>
                  <a:srgbClr val="B9BB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7" name="Google Shape;847;p71"/>
              <p:cNvSpPr/>
              <p:nvPr/>
            </p:nvSpPr>
            <p:spPr>
              <a:xfrm>
                <a:off x="79935" y="3036575"/>
                <a:ext cx="8938228" cy="1994000"/>
              </a:xfrm>
              <a:prstGeom prst="rect">
                <a:avLst/>
              </a:prstGeom>
              <a:solidFill>
                <a:srgbClr val="D5D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8" name="Google Shape;848;p71"/>
            <p:cNvSpPr/>
            <p:nvPr/>
          </p:nvSpPr>
          <p:spPr>
            <a:xfrm>
              <a:off x="8474869" y="557141"/>
              <a:ext cx="143499" cy="191824"/>
            </a:xfrm>
            <a:prstGeom prst="rect">
              <a:avLst/>
            </a:prstGeom>
            <a:solidFill>
              <a:srgbClr val="D0D2D1"/>
            </a:solidFill>
            <a:ln cap="flat" cmpd="sng" w="12700">
              <a:solidFill>
                <a:srgbClr val="D0D2D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71"/>
          <p:cNvSpPr txBox="1"/>
          <p:nvPr/>
        </p:nvSpPr>
        <p:spPr>
          <a:xfrm>
            <a:off x="2647082" y="1260447"/>
            <a:ext cx="88301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Mejorar el cálculo de saturación de agua a partir de la inferencia de los valores de MN con variables conocidas en Vaca Muerta</a:t>
            </a:r>
            <a:endParaRPr/>
          </a:p>
        </p:txBody>
      </p:sp>
      <p:sp>
        <p:nvSpPr>
          <p:cNvPr id="850" name="Google Shape;850;p71"/>
          <p:cNvSpPr txBox="1"/>
          <p:nvPr/>
        </p:nvSpPr>
        <p:spPr>
          <a:xfrm>
            <a:off x="10597999" y="652343"/>
            <a:ext cx="639280" cy="41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1,8</a:t>
            </a:r>
            <a:endParaRPr/>
          </a:p>
        </p:txBody>
      </p:sp>
      <p:sp>
        <p:nvSpPr>
          <p:cNvPr id="851" name="Google Shape;851;p71"/>
          <p:cNvSpPr txBox="1"/>
          <p:nvPr/>
        </p:nvSpPr>
        <p:spPr>
          <a:xfrm>
            <a:off x="10026039" y="6017867"/>
            <a:ext cx="2046388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4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ATRACTIVO: USD 2 M</a:t>
            </a:r>
            <a:endParaRPr/>
          </a:p>
          <a:p>
            <a:pPr indent="0" lvl="0" marL="0" marR="0" rtl="0" algn="r">
              <a:lnSpc>
                <a:spcPct val="104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PE: 90 %</a:t>
            </a:r>
            <a:endParaRPr/>
          </a:p>
          <a:p>
            <a:pPr indent="0" lvl="0" marL="0" marR="0" rtl="0" algn="r">
              <a:lnSpc>
                <a:spcPct val="104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52" name="Google Shape;852;p71"/>
          <p:cNvSpPr txBox="1"/>
          <p:nvPr/>
        </p:nvSpPr>
        <p:spPr>
          <a:xfrm>
            <a:off x="137336" y="6025681"/>
            <a:ext cx="205619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4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ETAPA: Implementación</a:t>
            </a:r>
            <a:endParaRPr/>
          </a:p>
          <a:p>
            <a:pPr indent="0" lvl="0" marL="0" marR="0" rtl="0" algn="l">
              <a:lnSpc>
                <a:spcPct val="104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N° P01433</a:t>
            </a:r>
            <a:endParaRPr/>
          </a:p>
        </p:txBody>
      </p:sp>
      <p:sp>
        <p:nvSpPr>
          <p:cNvPr id="853" name="Google Shape;853;p71"/>
          <p:cNvSpPr txBox="1"/>
          <p:nvPr/>
        </p:nvSpPr>
        <p:spPr>
          <a:xfrm>
            <a:off x="1510426" y="629954"/>
            <a:ext cx="7449812" cy="644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Estimación de parámetro MN en pozos productivos NOC. </a:t>
            </a:r>
            <a:endParaRPr/>
          </a:p>
          <a:p>
            <a:pPr indent="0" lvl="0" marL="0" marR="0" rtl="0" algn="l">
              <a:lnSpc>
                <a:spcPct val="8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1"/>
          <p:cNvSpPr/>
          <p:nvPr/>
        </p:nvSpPr>
        <p:spPr>
          <a:xfrm>
            <a:off x="93193" y="534983"/>
            <a:ext cx="1417232" cy="492139"/>
          </a:xfrm>
          <a:prstGeom prst="rect">
            <a:avLst/>
          </a:prstGeom>
          <a:solidFill>
            <a:srgbClr val="6600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1"/>
          <p:cNvSpPr txBox="1"/>
          <p:nvPr/>
        </p:nvSpPr>
        <p:spPr>
          <a:xfrm>
            <a:off x="769149" y="534983"/>
            <a:ext cx="974503" cy="461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39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COE</a:t>
            </a:r>
            <a:endParaRPr/>
          </a:p>
        </p:txBody>
      </p:sp>
      <p:pic>
        <p:nvPicPr>
          <p:cNvPr id="856" name="Google Shape;856;p71"/>
          <p:cNvPicPr preferRelativeResize="0"/>
          <p:nvPr/>
        </p:nvPicPr>
        <p:blipFill rotWithShape="1">
          <a:blip r:embed="rId4">
            <a:alphaModFix/>
          </a:blip>
          <a:srcRect b="0" l="14801" r="12464" t="14218"/>
          <a:stretch/>
        </p:blipFill>
        <p:spPr>
          <a:xfrm>
            <a:off x="1290022" y="2232572"/>
            <a:ext cx="2689049" cy="181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1713" y="2225404"/>
            <a:ext cx="2736641" cy="18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1713" y="4096698"/>
            <a:ext cx="2736641" cy="17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0024" y="4096698"/>
            <a:ext cx="2689049" cy="17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5750" y="2225404"/>
            <a:ext cx="3959253" cy="18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5750" y="4096988"/>
            <a:ext cx="3959253" cy="178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Optimización de cartera de proyectos</a:t>
            </a:r>
            <a:endParaRPr/>
          </a:p>
        </p:txBody>
      </p:sp>
      <p:pic>
        <p:nvPicPr>
          <p:cNvPr id="867" name="Google Shape;86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9962"/>
            <a:ext cx="3856075" cy="342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0555" y="1119963"/>
            <a:ext cx="3896783" cy="346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588" y="1119963"/>
            <a:ext cx="3967585" cy="352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2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504" y="5640931"/>
            <a:ext cx="1524000" cy="857251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20" y="1306069"/>
            <a:ext cx="2812077" cy="1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Oleoducto Puesto Hernández - Lujan de Cuyo</a:t>
            </a:r>
            <a:endParaRPr/>
          </a:p>
        </p:txBody>
      </p:sp>
      <p:pic>
        <p:nvPicPr>
          <p:cNvPr id="877" name="Google Shape;87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536" y="1255378"/>
            <a:ext cx="3725659" cy="5269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p73"/>
          <p:cNvGrpSpPr/>
          <p:nvPr/>
        </p:nvGrpSpPr>
        <p:grpSpPr>
          <a:xfrm>
            <a:off x="8485140" y="1766819"/>
            <a:ext cx="3125264" cy="4310408"/>
            <a:chOff x="8688288" y="1412776"/>
            <a:chExt cx="2703811" cy="4537230"/>
          </a:xfrm>
        </p:grpSpPr>
        <p:pic>
          <p:nvPicPr>
            <p:cNvPr id="879" name="Google Shape;879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88288" y="1412776"/>
              <a:ext cx="2703811" cy="2024714"/>
            </a:xfrm>
            <a:prstGeom prst="rect">
              <a:avLst/>
            </a:prstGeom>
            <a:solidFill>
              <a:srgbClr val="F0491C"/>
            </a:solidFill>
            <a:ln>
              <a:noFill/>
            </a:ln>
          </p:spPr>
        </p:pic>
        <p:pic>
          <p:nvPicPr>
            <p:cNvPr id="880" name="Google Shape;880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88288" y="3925292"/>
              <a:ext cx="2703811" cy="2024714"/>
            </a:xfrm>
            <a:prstGeom prst="rect">
              <a:avLst/>
            </a:prstGeom>
            <a:solidFill>
              <a:srgbClr val="F0491C"/>
            </a:solidFill>
            <a:ln>
              <a:noFill/>
            </a:ln>
          </p:spPr>
        </p:pic>
        <p:sp>
          <p:nvSpPr>
            <p:cNvPr id="881" name="Google Shape;881;p73"/>
            <p:cNvSpPr/>
            <p:nvPr/>
          </p:nvSpPr>
          <p:spPr>
            <a:xfrm>
              <a:off x="9912424" y="3437490"/>
              <a:ext cx="288032" cy="48780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0491C"/>
            </a:solidFill>
            <a:ln cap="flat" cmpd="sng" w="12700">
              <a:solidFill>
                <a:srgbClr val="FF21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2" name="Google Shape;882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033" y="3421287"/>
            <a:ext cx="2820336" cy="14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20" y="5213596"/>
            <a:ext cx="2828592" cy="142256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73"/>
          <p:cNvSpPr/>
          <p:nvPr/>
        </p:nvSpPr>
        <p:spPr>
          <a:xfrm>
            <a:off x="71521" y="5141793"/>
            <a:ext cx="998785" cy="756699"/>
          </a:xfrm>
          <a:prstGeom prst="ellipse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3"/>
          <p:cNvSpPr/>
          <p:nvPr/>
        </p:nvSpPr>
        <p:spPr>
          <a:xfrm>
            <a:off x="-39066" y="3421287"/>
            <a:ext cx="1165249" cy="724820"/>
          </a:xfrm>
          <a:prstGeom prst="ellipse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¿Cómo funciona Ángel Guardián?</a:t>
            </a:r>
            <a:endParaRPr/>
          </a:p>
        </p:txBody>
      </p:sp>
      <p:sp>
        <p:nvSpPr>
          <p:cNvPr id="891" name="Google Shape;891;p74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4"/>
          <p:cNvSpPr txBox="1"/>
          <p:nvPr/>
        </p:nvSpPr>
        <p:spPr>
          <a:xfrm>
            <a:off x="6671734" y="1612901"/>
            <a:ext cx="4436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Ángel Guardián</a:t>
            </a:r>
            <a:endParaRPr/>
          </a:p>
        </p:txBody>
      </p:sp>
      <p:sp>
        <p:nvSpPr>
          <p:cNvPr id="893" name="Google Shape;893;p74"/>
          <p:cNvSpPr txBox="1"/>
          <p:nvPr/>
        </p:nvSpPr>
        <p:spPr>
          <a:xfrm>
            <a:off x="778934" y="1612901"/>
            <a:ext cx="4436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Panel de Control</a:t>
            </a:r>
            <a:endParaRPr/>
          </a:p>
        </p:txBody>
      </p:sp>
      <p:pic>
        <p:nvPicPr>
          <p:cNvPr descr="j0285750" id="894" name="Google Shape;8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3" y="3529013"/>
            <a:ext cx="3837516" cy="176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74"/>
          <p:cNvGrpSpPr/>
          <p:nvPr/>
        </p:nvGrpSpPr>
        <p:grpSpPr>
          <a:xfrm>
            <a:off x="7010400" y="2743201"/>
            <a:ext cx="4419600" cy="3848100"/>
            <a:chOff x="3312" y="1728"/>
            <a:chExt cx="2088" cy="2424"/>
          </a:xfrm>
        </p:grpSpPr>
        <p:sp>
          <p:nvSpPr>
            <p:cNvPr id="896" name="Google Shape;896;p74"/>
            <p:cNvSpPr/>
            <p:nvPr/>
          </p:nvSpPr>
          <p:spPr>
            <a:xfrm>
              <a:off x="3312" y="2240"/>
              <a:ext cx="1648" cy="352"/>
            </a:xfrm>
            <a:prstGeom prst="flowChartAlternateProcess">
              <a:avLst/>
            </a:prstGeom>
            <a:solidFill>
              <a:schemeClr val="accent1"/>
            </a:solidFill>
            <a:ln cap="flat" cmpd="sng" w="19050">
              <a:solidFill>
                <a:srgbClr val="D7010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67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Obtiene los datos de la planta 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67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realiza un análisis</a:t>
              </a:r>
              <a:endParaRPr/>
            </a:p>
          </p:txBody>
        </p:sp>
        <p:grpSp>
          <p:nvGrpSpPr>
            <p:cNvPr id="897" name="Google Shape;897;p74"/>
            <p:cNvGrpSpPr/>
            <p:nvPr/>
          </p:nvGrpSpPr>
          <p:grpSpPr>
            <a:xfrm>
              <a:off x="3320" y="1728"/>
              <a:ext cx="2080" cy="2424"/>
              <a:chOff x="3320" y="1728"/>
              <a:chExt cx="2080" cy="2424"/>
            </a:xfrm>
          </p:grpSpPr>
          <p:sp>
            <p:nvSpPr>
              <p:cNvPr id="898" name="Google Shape;898;p74"/>
              <p:cNvSpPr/>
              <p:nvPr/>
            </p:nvSpPr>
            <p:spPr>
              <a:xfrm>
                <a:off x="3320" y="1728"/>
                <a:ext cx="1576" cy="336"/>
              </a:xfrm>
              <a:prstGeom prst="flowChartAlternateProcess">
                <a:avLst/>
              </a:prstGeom>
              <a:solidFill>
                <a:schemeClr val="accent1"/>
              </a:solidFill>
              <a:ln cap="flat" cmpd="sng" w="19050">
                <a:solidFill>
                  <a:srgbClr val="D701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Se enciende solo una vez por hora</a:t>
                </a:r>
                <a:endParaRPr/>
              </a:p>
            </p:txBody>
          </p:sp>
          <p:sp>
            <p:nvSpPr>
              <p:cNvPr id="899" name="Google Shape;899;p74"/>
              <p:cNvSpPr/>
              <p:nvPr/>
            </p:nvSpPr>
            <p:spPr>
              <a:xfrm>
                <a:off x="3344" y="3832"/>
                <a:ext cx="1640" cy="320"/>
              </a:xfrm>
              <a:prstGeom prst="flowChartAlternateProcess">
                <a:avLst/>
              </a:prstGeom>
              <a:solidFill>
                <a:schemeClr val="accent1"/>
              </a:solidFill>
              <a:ln cap="flat" cmpd="sng" w="19050">
                <a:solidFill>
                  <a:srgbClr val="D701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Envía un e-mail con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las conclusiones</a:t>
                </a:r>
                <a:endParaRPr/>
              </a:p>
            </p:txBody>
          </p:sp>
          <p:sp>
            <p:nvSpPr>
              <p:cNvPr id="900" name="Google Shape;900;p74"/>
              <p:cNvSpPr/>
              <p:nvPr/>
            </p:nvSpPr>
            <p:spPr>
              <a:xfrm>
                <a:off x="3400" y="2944"/>
                <a:ext cx="1368" cy="632"/>
              </a:xfrm>
              <a:prstGeom prst="flowChartDecision">
                <a:avLst/>
              </a:prstGeom>
              <a:solidFill>
                <a:schemeClr val="accent1"/>
              </a:solidFill>
              <a:ln cap="flat" cmpd="sng" w="19050">
                <a:solidFill>
                  <a:srgbClr val="D7010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67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¿Encontró algo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Anómalo?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67">
                  <a:solidFill>
                    <a:srgbClr val="003399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  <p:cxnSp>
            <p:nvCxnSpPr>
              <p:cNvPr id="901" name="Google Shape;901;p74"/>
              <p:cNvCxnSpPr/>
              <p:nvPr/>
            </p:nvCxnSpPr>
            <p:spPr>
              <a:xfrm>
                <a:off x="4080" y="2064"/>
                <a:ext cx="0" cy="17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02" name="Google Shape;902;p74"/>
              <p:cNvCxnSpPr/>
              <p:nvPr/>
            </p:nvCxnSpPr>
            <p:spPr>
              <a:xfrm>
                <a:off x="4080" y="2616"/>
                <a:ext cx="0" cy="3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03" name="Google Shape;903;p74"/>
              <p:cNvCxnSpPr/>
              <p:nvPr/>
            </p:nvCxnSpPr>
            <p:spPr>
              <a:xfrm>
                <a:off x="4096" y="3568"/>
                <a:ext cx="0" cy="24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04" name="Google Shape;904;p74"/>
              <p:cNvSpPr txBox="1"/>
              <p:nvPr/>
            </p:nvSpPr>
            <p:spPr>
              <a:xfrm>
                <a:off x="4016" y="3600"/>
                <a:ext cx="360" cy="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si</a:t>
                </a:r>
                <a:endParaRPr/>
              </a:p>
            </p:txBody>
          </p:sp>
          <p:sp>
            <p:nvSpPr>
              <p:cNvPr id="905" name="Google Shape;905;p74"/>
              <p:cNvSpPr txBox="1"/>
              <p:nvPr/>
            </p:nvSpPr>
            <p:spPr>
              <a:xfrm>
                <a:off x="4808" y="3056"/>
                <a:ext cx="360" cy="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67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no</a:t>
                </a:r>
                <a:endParaRPr/>
              </a:p>
            </p:txBody>
          </p:sp>
          <p:cxnSp>
            <p:nvCxnSpPr>
              <p:cNvPr id="906" name="Google Shape;906;p74"/>
              <p:cNvCxnSpPr/>
              <p:nvPr/>
            </p:nvCxnSpPr>
            <p:spPr>
              <a:xfrm rot="10800000">
                <a:off x="4888" y="1920"/>
                <a:ext cx="512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07" name="Google Shape;907;p74"/>
              <p:cNvCxnSpPr/>
              <p:nvPr/>
            </p:nvCxnSpPr>
            <p:spPr>
              <a:xfrm>
                <a:off x="5392" y="1920"/>
                <a:ext cx="0" cy="13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74"/>
              <p:cNvCxnSpPr/>
              <p:nvPr/>
            </p:nvCxnSpPr>
            <p:spPr>
              <a:xfrm>
                <a:off x="4744" y="3264"/>
                <a:ext cx="64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7010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5"/>
          <p:cNvSpPr txBox="1"/>
          <p:nvPr>
            <p:ph type="title"/>
          </p:nvPr>
        </p:nvSpPr>
        <p:spPr>
          <a:xfrm>
            <a:off x="431800" y="115889"/>
            <a:ext cx="9745133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s-AR" sz="2667"/>
              <a:t>Ejemplo de e-mail enviado por Ángel Guardián (caso simple)</a:t>
            </a:r>
            <a:endParaRPr/>
          </a:p>
        </p:txBody>
      </p:sp>
      <p:sp>
        <p:nvSpPr>
          <p:cNvPr id="914" name="Google Shape;914;p75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33" y="1118661"/>
            <a:ext cx="7584017" cy="543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6"/>
          <p:cNvSpPr txBox="1"/>
          <p:nvPr>
            <p:ph type="title"/>
          </p:nvPr>
        </p:nvSpPr>
        <p:spPr>
          <a:xfrm>
            <a:off x="474134" y="186965"/>
            <a:ext cx="8011007" cy="56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Ejemplo de diagnóstico</a:t>
            </a:r>
            <a:endParaRPr sz="3959"/>
          </a:p>
        </p:txBody>
      </p:sp>
      <p:sp>
        <p:nvSpPr>
          <p:cNvPr id="921" name="Google Shape;921;p76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48" y="1022352"/>
            <a:ext cx="6532241" cy="369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605" y="1022352"/>
            <a:ext cx="3291303" cy="250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3796" y="3769096"/>
            <a:ext cx="5426456" cy="308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 de 11/5/2017</a:t>
            </a:r>
            <a:endParaRPr/>
          </a:p>
        </p:txBody>
      </p:sp>
      <p:pic>
        <p:nvPicPr>
          <p:cNvPr id="930" name="Google Shape;930;p7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202" y="1060863"/>
            <a:ext cx="8998327" cy="562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Detección de fallas en bombas PCP</a:t>
            </a:r>
            <a:endParaRPr/>
          </a:p>
        </p:txBody>
      </p:sp>
      <p:sp>
        <p:nvSpPr>
          <p:cNvPr id="936" name="Google Shape;936;p78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4" y="1188103"/>
            <a:ext cx="9932895" cy="532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8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72880" y="5793153"/>
            <a:ext cx="1519120" cy="85450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118164" y="449774"/>
            <a:ext cx="11318870" cy="56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s-AR" sz="3200">
                <a:solidFill>
                  <a:srgbClr val="000000"/>
                </a:solidFill>
              </a:rPr>
              <a:t>DECADA DE LOS 80: LA PARADOJA DE LA PRODUCTIVIDAD</a:t>
            </a:r>
            <a:br>
              <a:rPr lang="es-AR" sz="3200">
                <a:solidFill>
                  <a:srgbClr val="000000"/>
                </a:solidFill>
              </a:rPr>
            </a:br>
            <a:endParaRPr sz="3200"/>
          </a:p>
        </p:txBody>
      </p:sp>
      <p:sp>
        <p:nvSpPr>
          <p:cNvPr id="144" name="Google Shape;144;p6"/>
          <p:cNvSpPr/>
          <p:nvPr/>
        </p:nvSpPr>
        <p:spPr>
          <a:xfrm>
            <a:off x="118164" y="2951946"/>
            <a:ext cx="11771261" cy="1323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"You can see the computer age everywhere but in the productivity statistics.“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7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Robert Solow</a:t>
            </a: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4" name="Google Shape;944;p79"/>
          <p:cNvGraphicFramePr/>
          <p:nvPr/>
        </p:nvGraphicFramePr>
        <p:xfrm>
          <a:off x="3585633" y="1761067"/>
          <a:ext cx="4495800" cy="3924300"/>
        </p:xfrm>
        <a:graphic>
          <a:graphicData uri="http://schemas.openxmlformats.org/presentationml/2006/ole">
            <mc:AlternateContent>
              <mc:Choice Requires="v">
                <p:oleObj r:id="rId4" imgH="3924300" imgW="4495800" progId="Excel.Chart.8" spid="_x0000_s1">
                  <p:embed/>
                </p:oleObj>
              </mc:Choice>
              <mc:Fallback>
                <p:oleObj r:id="rId5" imgH="3924300" imgW="4495800" progId="Excel.Chart.8">
                  <p:embed/>
                  <p:pic>
                    <p:nvPicPr>
                      <p:cNvPr id="944" name="Google Shape;944;p7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585633" y="1761067"/>
                        <a:ext cx="4495800" cy="392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" name="Google Shape;945;p79"/>
          <p:cNvSpPr txBox="1"/>
          <p:nvPr>
            <p:ph type="title"/>
          </p:nvPr>
        </p:nvSpPr>
        <p:spPr>
          <a:xfrm>
            <a:off x="310481" y="184297"/>
            <a:ext cx="7286847" cy="5954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Introducción al funcionamiento</a:t>
            </a:r>
            <a:endParaRPr sz="3959"/>
          </a:p>
        </p:txBody>
      </p:sp>
      <p:sp>
        <p:nvSpPr>
          <p:cNvPr id="946" name="Google Shape;946;p79"/>
          <p:cNvSpPr/>
          <p:nvPr/>
        </p:nvSpPr>
        <p:spPr>
          <a:xfrm rot="2935502">
            <a:off x="5300665" y="1844958"/>
            <a:ext cx="1171575" cy="35179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0"/>
          <p:cNvSpPr/>
          <p:nvPr/>
        </p:nvSpPr>
        <p:spPr>
          <a:xfrm>
            <a:off x="2355851" y="1428751"/>
            <a:ext cx="121920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219201"/>
            <a:ext cx="98552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0"/>
          <p:cNvSpPr txBox="1"/>
          <p:nvPr/>
        </p:nvSpPr>
        <p:spPr>
          <a:xfrm>
            <a:off x="1219200" y="304801"/>
            <a:ext cx="9550400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Evolución del synthesis number medido y reconciliado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1"/>
          <p:cNvSpPr txBox="1"/>
          <p:nvPr>
            <p:ph type="title"/>
          </p:nvPr>
        </p:nvSpPr>
        <p:spPr>
          <a:xfrm>
            <a:off x="5168899" y="3338201"/>
            <a:ext cx="6134101" cy="8559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AR" sz="5400"/>
              <a:t>Muchas Gracias!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3" name="Google Shape;963;p82"/>
          <p:cNvGraphicFramePr/>
          <p:nvPr/>
        </p:nvGraphicFramePr>
        <p:xfrm>
          <a:off x="0" y="1427164"/>
          <a:ext cx="12192000" cy="5202237"/>
        </p:xfrm>
        <a:graphic>
          <a:graphicData uri="http://schemas.openxmlformats.org/presentationml/2006/ole">
            <mc:AlternateContent>
              <mc:Choice Requires="v">
                <p:oleObj r:id="rId4" imgH="5202237" imgW="12192000" progId="Excel.Chart.8" spid="_x0000_s1">
                  <p:embed/>
                </p:oleObj>
              </mc:Choice>
              <mc:Fallback>
                <p:oleObj r:id="rId5" imgH="5202237" imgW="12192000" progId="Excel.Chart.8">
                  <p:embed/>
                  <p:pic>
                    <p:nvPicPr>
                      <p:cNvPr id="963" name="Google Shape;963;p8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1427164"/>
                        <a:ext cx="12192000" cy="520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 de diagnóstico complejo</a:t>
            </a:r>
            <a:endParaRPr/>
          </a:p>
        </p:txBody>
      </p:sp>
      <p:sp>
        <p:nvSpPr>
          <p:cNvPr id="969" name="Google Shape;969;p83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886" y="1143001"/>
            <a:ext cx="9503833" cy="526256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Ejemplo de diagnóstico complejo</a:t>
            </a:r>
            <a:endParaRPr/>
          </a:p>
        </p:txBody>
      </p:sp>
      <p:sp>
        <p:nvSpPr>
          <p:cNvPr id="976" name="Google Shape;976;p84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86" y="1196975"/>
            <a:ext cx="11713633" cy="250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  <p:pic>
        <p:nvPicPr>
          <p:cNvPr id="978" name="Google Shape;97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135" y="3863977"/>
            <a:ext cx="8928100" cy="2994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rgbClr val="808080"/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85"/>
          <p:cNvPicPr preferRelativeResize="0"/>
          <p:nvPr/>
        </p:nvPicPr>
        <p:blipFill rotWithShape="1">
          <a:blip r:embed="rId3">
            <a:alphaModFix/>
          </a:blip>
          <a:srcRect b="0" l="1494" r="3332" t="0"/>
          <a:stretch/>
        </p:blipFill>
        <p:spPr>
          <a:xfrm>
            <a:off x="1" y="819541"/>
            <a:ext cx="7841129" cy="6038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85"/>
          <p:cNvCxnSpPr/>
          <p:nvPr/>
        </p:nvCxnSpPr>
        <p:spPr>
          <a:xfrm>
            <a:off x="7091680" y="3881120"/>
            <a:ext cx="1960880" cy="2117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5" name="Google Shape;985;p85"/>
          <p:cNvCxnSpPr/>
          <p:nvPr/>
        </p:nvCxnSpPr>
        <p:spPr>
          <a:xfrm flipH="1" rot="5400000">
            <a:off x="5481320" y="2250440"/>
            <a:ext cx="3271520" cy="1016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6" name="Google Shape;986;p85"/>
          <p:cNvPicPr preferRelativeResize="0"/>
          <p:nvPr/>
        </p:nvPicPr>
        <p:blipFill rotWithShape="1">
          <a:blip r:embed="rId4">
            <a:alphaModFix/>
          </a:blip>
          <a:srcRect b="5418" l="8073" r="8345" t="4468"/>
          <a:stretch/>
        </p:blipFill>
        <p:spPr>
          <a:xfrm>
            <a:off x="7156820" y="811573"/>
            <a:ext cx="4820027" cy="30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85"/>
          <p:cNvPicPr preferRelativeResize="0"/>
          <p:nvPr/>
        </p:nvPicPr>
        <p:blipFill rotWithShape="1">
          <a:blip r:embed="rId5">
            <a:alphaModFix/>
          </a:blip>
          <a:srcRect b="17120" l="7714" r="18467" t="4694"/>
          <a:stretch/>
        </p:blipFill>
        <p:spPr>
          <a:xfrm>
            <a:off x="7945899" y="3952439"/>
            <a:ext cx="4246101" cy="290986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85"/>
          <p:cNvSpPr txBox="1"/>
          <p:nvPr/>
        </p:nvSpPr>
        <p:spPr>
          <a:xfrm>
            <a:off x="0" y="3398977"/>
            <a:ext cx="952752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CP-CGN-3</a:t>
            </a:r>
            <a:endParaRPr/>
          </a:p>
        </p:txBody>
      </p:sp>
      <p:sp>
        <p:nvSpPr>
          <p:cNvPr id="989" name="Google Shape;989;p85"/>
          <p:cNvSpPr txBox="1"/>
          <p:nvPr/>
        </p:nvSpPr>
        <p:spPr>
          <a:xfrm>
            <a:off x="3068403" y="331261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LP-2</a:t>
            </a:r>
            <a:endParaRPr/>
          </a:p>
        </p:txBody>
      </p:sp>
      <p:sp>
        <p:nvSpPr>
          <p:cNvPr id="990" name="Google Shape;990;p85"/>
          <p:cNvSpPr txBox="1"/>
          <p:nvPr/>
        </p:nvSpPr>
        <p:spPr>
          <a:xfrm>
            <a:off x="4146399" y="2716579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LP-5</a:t>
            </a:r>
            <a:endParaRPr/>
          </a:p>
        </p:txBody>
      </p:sp>
      <p:sp>
        <p:nvSpPr>
          <p:cNvPr id="991" name="Google Shape;991;p85"/>
          <p:cNvSpPr txBox="1"/>
          <p:nvPr/>
        </p:nvSpPr>
        <p:spPr>
          <a:xfrm>
            <a:off x="3920564" y="474394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LC-3</a:t>
            </a:r>
            <a:endParaRPr/>
          </a:p>
        </p:txBody>
      </p:sp>
      <p:sp>
        <p:nvSpPr>
          <p:cNvPr id="992" name="Google Shape;992;p85"/>
          <p:cNvSpPr txBox="1"/>
          <p:nvPr/>
        </p:nvSpPr>
        <p:spPr>
          <a:xfrm>
            <a:off x="2151172" y="5197564"/>
            <a:ext cx="57193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CY-2</a:t>
            </a:r>
            <a:endParaRPr/>
          </a:p>
        </p:txBody>
      </p:sp>
      <p:sp>
        <p:nvSpPr>
          <p:cNvPr id="993" name="Google Shape;993;p85"/>
          <p:cNvSpPr txBox="1"/>
          <p:nvPr/>
        </p:nvSpPr>
        <p:spPr>
          <a:xfrm>
            <a:off x="5624587" y="5646781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LH-4</a:t>
            </a:r>
            <a:endParaRPr/>
          </a:p>
        </p:txBody>
      </p:sp>
      <p:sp>
        <p:nvSpPr>
          <p:cNvPr id="994" name="Google Shape;994;p85"/>
          <p:cNvSpPr txBox="1"/>
          <p:nvPr/>
        </p:nvSpPr>
        <p:spPr>
          <a:xfrm>
            <a:off x="11137631" y="4294751"/>
            <a:ext cx="554836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SL-3</a:t>
            </a:r>
            <a:endParaRPr/>
          </a:p>
        </p:txBody>
      </p:sp>
      <p:sp>
        <p:nvSpPr>
          <p:cNvPr id="995" name="Google Shape;995;p85"/>
          <p:cNvSpPr txBox="1"/>
          <p:nvPr/>
        </p:nvSpPr>
        <p:spPr>
          <a:xfrm>
            <a:off x="7973857" y="3067581"/>
            <a:ext cx="893233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Escalante</a:t>
            </a:r>
            <a:endParaRPr/>
          </a:p>
        </p:txBody>
      </p:sp>
      <p:sp>
        <p:nvSpPr>
          <p:cNvPr id="996" name="Google Shape;996;p85"/>
          <p:cNvSpPr txBox="1"/>
          <p:nvPr/>
        </p:nvSpPr>
        <p:spPr>
          <a:xfrm>
            <a:off x="10785777" y="2305388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KM-20</a:t>
            </a:r>
            <a:endParaRPr/>
          </a:p>
        </p:txBody>
      </p:sp>
      <p:sp>
        <p:nvSpPr>
          <p:cNvPr id="997" name="Google Shape;997;p85"/>
          <p:cNvSpPr txBox="1"/>
          <p:nvPr/>
        </p:nvSpPr>
        <p:spPr>
          <a:xfrm>
            <a:off x="7318587" y="1505755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MBH-5</a:t>
            </a:r>
            <a:endParaRPr/>
          </a:p>
        </p:txBody>
      </p:sp>
      <p:sp>
        <p:nvSpPr>
          <p:cNvPr id="998" name="Google Shape;998;p85"/>
          <p:cNvSpPr txBox="1"/>
          <p:nvPr/>
        </p:nvSpPr>
        <p:spPr>
          <a:xfrm>
            <a:off x="4830940" y="5323813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LC-2</a:t>
            </a:r>
            <a:endParaRPr/>
          </a:p>
        </p:txBody>
      </p:sp>
      <p:sp>
        <p:nvSpPr>
          <p:cNvPr id="999" name="Google Shape;999;p85"/>
          <p:cNvSpPr txBox="1"/>
          <p:nvPr/>
        </p:nvSpPr>
        <p:spPr>
          <a:xfrm>
            <a:off x="8004546" y="1141644"/>
            <a:ext cx="681567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MBH-6</a:t>
            </a:r>
            <a:endParaRPr/>
          </a:p>
        </p:txBody>
      </p:sp>
      <p:sp>
        <p:nvSpPr>
          <p:cNvPr id="1000" name="Google Shape;1000;p85"/>
          <p:cNvSpPr txBox="1"/>
          <p:nvPr/>
        </p:nvSpPr>
        <p:spPr>
          <a:xfrm>
            <a:off x="6709834" y="5618892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BB-3</a:t>
            </a:r>
            <a:endParaRPr/>
          </a:p>
        </p:txBody>
      </p:sp>
      <p:sp>
        <p:nvSpPr>
          <p:cNvPr id="1001" name="Google Shape;1001;p85"/>
          <p:cNvSpPr txBox="1"/>
          <p:nvPr/>
        </p:nvSpPr>
        <p:spPr>
          <a:xfrm>
            <a:off x="7156450" y="4948544"/>
            <a:ext cx="56753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BB-4</a:t>
            </a:r>
            <a:endParaRPr/>
          </a:p>
        </p:txBody>
      </p:sp>
      <p:sp>
        <p:nvSpPr>
          <p:cNvPr id="1002" name="Google Shape;1002;p85"/>
          <p:cNvSpPr txBox="1"/>
          <p:nvPr/>
        </p:nvSpPr>
        <p:spPr>
          <a:xfrm>
            <a:off x="8666110" y="6406595"/>
            <a:ext cx="944055" cy="42075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Truncado</a:t>
            </a:r>
            <a:endParaRPr/>
          </a:p>
        </p:txBody>
      </p:sp>
      <p:sp>
        <p:nvSpPr>
          <p:cNvPr id="1003" name="Google Shape;1003;p85"/>
          <p:cNvSpPr/>
          <p:nvPr/>
        </p:nvSpPr>
        <p:spPr>
          <a:xfrm>
            <a:off x="106777" y="375509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85"/>
          <p:cNvSpPr txBox="1"/>
          <p:nvPr/>
        </p:nvSpPr>
        <p:spPr>
          <a:xfrm>
            <a:off x="449072" y="3717911"/>
            <a:ext cx="3021584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CerroPiedra – CerroGuadalNorte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oeste de la región.</a:t>
            </a:r>
            <a:endParaRPr/>
          </a:p>
        </p:txBody>
      </p:sp>
      <p:sp>
        <p:nvSpPr>
          <p:cNvPr id="1005" name="Google Shape;1005;p85"/>
          <p:cNvSpPr/>
          <p:nvPr/>
        </p:nvSpPr>
        <p:spPr>
          <a:xfrm>
            <a:off x="3857811" y="280300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85"/>
          <p:cNvSpPr txBox="1"/>
          <p:nvPr/>
        </p:nvSpPr>
        <p:spPr>
          <a:xfrm>
            <a:off x="4718304" y="2066294"/>
            <a:ext cx="3251200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5 del AdR Los Perales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norte de Los Perales.</a:t>
            </a:r>
            <a:endParaRPr/>
          </a:p>
        </p:txBody>
      </p:sp>
      <p:sp>
        <p:nvSpPr>
          <p:cNvPr id="1007" name="Google Shape;1007;p85"/>
          <p:cNvSpPr/>
          <p:nvPr/>
        </p:nvSpPr>
        <p:spPr>
          <a:xfrm>
            <a:off x="4368051" y="374288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85"/>
          <p:cNvSpPr/>
          <p:nvPr/>
        </p:nvSpPr>
        <p:spPr>
          <a:xfrm>
            <a:off x="3609836" y="4693395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85"/>
          <p:cNvSpPr/>
          <p:nvPr/>
        </p:nvSpPr>
        <p:spPr>
          <a:xfrm>
            <a:off x="1886056" y="518218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85"/>
          <p:cNvSpPr txBox="1"/>
          <p:nvPr/>
        </p:nvSpPr>
        <p:spPr>
          <a:xfrm>
            <a:off x="1871112" y="5615519"/>
            <a:ext cx="3122229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2 del AdR Cañadón Yatel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importante para atender operaciones de la región sudoeste de SCruz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85"/>
          <p:cNvSpPr/>
          <p:nvPr/>
        </p:nvSpPr>
        <p:spPr>
          <a:xfrm>
            <a:off x="5507315" y="5965481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85"/>
          <p:cNvSpPr/>
          <p:nvPr/>
        </p:nvSpPr>
        <p:spPr>
          <a:xfrm>
            <a:off x="7333147" y="529160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85"/>
          <p:cNvSpPr/>
          <p:nvPr/>
        </p:nvSpPr>
        <p:spPr>
          <a:xfrm>
            <a:off x="8420089" y="6462196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85"/>
          <p:cNvSpPr/>
          <p:nvPr/>
        </p:nvSpPr>
        <p:spPr>
          <a:xfrm>
            <a:off x="7299395" y="122954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85"/>
          <p:cNvSpPr txBox="1"/>
          <p:nvPr/>
        </p:nvSpPr>
        <p:spPr>
          <a:xfrm>
            <a:off x="3545375" y="857518"/>
            <a:ext cx="3699901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5 del AdR Manantiales Behr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atender operaciones de Manantiales, desde su propio baricentro.</a:t>
            </a:r>
            <a:endParaRPr/>
          </a:p>
        </p:txBody>
      </p:sp>
      <p:sp>
        <p:nvSpPr>
          <p:cNvPr id="1016" name="Google Shape;1016;p85"/>
          <p:cNvSpPr/>
          <p:nvPr/>
        </p:nvSpPr>
        <p:spPr>
          <a:xfrm>
            <a:off x="8367527" y="836909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85"/>
          <p:cNvSpPr txBox="1"/>
          <p:nvPr/>
        </p:nvSpPr>
        <p:spPr>
          <a:xfrm>
            <a:off x="8693701" y="827101"/>
            <a:ext cx="3303227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6 del AdR Manantiales Behr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este de Manantiales Behr.</a:t>
            </a:r>
            <a:endParaRPr/>
          </a:p>
        </p:txBody>
      </p:sp>
      <p:sp>
        <p:nvSpPr>
          <p:cNvPr id="1018" name="Google Shape;1018;p85"/>
          <p:cNvSpPr/>
          <p:nvPr/>
        </p:nvSpPr>
        <p:spPr>
          <a:xfrm>
            <a:off x="10999559" y="2627881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85"/>
          <p:cNvSpPr txBox="1"/>
          <p:nvPr/>
        </p:nvSpPr>
        <p:spPr>
          <a:xfrm>
            <a:off x="9269694" y="2921556"/>
            <a:ext cx="2678765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Almacén KM-20 (existente)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importante. No está justificada su operación como mediano/grande.</a:t>
            </a:r>
            <a:endParaRPr/>
          </a:p>
        </p:txBody>
      </p:sp>
      <p:sp>
        <p:nvSpPr>
          <p:cNvPr id="1020" name="Google Shape;1020;p85"/>
          <p:cNvSpPr/>
          <p:nvPr/>
        </p:nvSpPr>
        <p:spPr>
          <a:xfrm>
            <a:off x="4530171" y="525201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85"/>
          <p:cNvSpPr txBox="1"/>
          <p:nvPr/>
        </p:nvSpPr>
        <p:spPr>
          <a:xfrm>
            <a:off x="4256127" y="3404057"/>
            <a:ext cx="546365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LP-3</a:t>
            </a:r>
            <a:endParaRPr/>
          </a:p>
        </p:txBody>
      </p:sp>
      <p:sp>
        <p:nvSpPr>
          <p:cNvPr id="1022" name="Google Shape;1022;p85"/>
          <p:cNvSpPr/>
          <p:nvPr/>
        </p:nvSpPr>
        <p:spPr>
          <a:xfrm>
            <a:off x="3631203" y="3308991"/>
            <a:ext cx="280396" cy="290885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85"/>
          <p:cNvSpPr/>
          <p:nvPr/>
        </p:nvSpPr>
        <p:spPr>
          <a:xfrm>
            <a:off x="7672493" y="308599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5"/>
          <p:cNvSpPr/>
          <p:nvPr/>
        </p:nvSpPr>
        <p:spPr>
          <a:xfrm>
            <a:off x="6608857" y="5353333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5"/>
          <p:cNvSpPr/>
          <p:nvPr/>
        </p:nvSpPr>
        <p:spPr>
          <a:xfrm>
            <a:off x="10830104" y="4084484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85"/>
          <p:cNvSpPr txBox="1"/>
          <p:nvPr/>
        </p:nvSpPr>
        <p:spPr>
          <a:xfrm>
            <a:off x="4172571" y="5031206"/>
            <a:ext cx="1069989" cy="256545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Guadal</a:t>
            </a:r>
            <a:endParaRPr/>
          </a:p>
        </p:txBody>
      </p:sp>
      <p:sp>
        <p:nvSpPr>
          <p:cNvPr id="1027" name="Google Shape;1027;p85"/>
          <p:cNvSpPr/>
          <p:nvPr/>
        </p:nvSpPr>
        <p:spPr>
          <a:xfrm>
            <a:off x="3928699" y="5113837"/>
            <a:ext cx="254000" cy="262467"/>
          </a:xfrm>
          <a:prstGeom prst="ellipse">
            <a:avLst/>
          </a:prstGeom>
          <a:solidFill>
            <a:schemeClr val="lt1">
              <a:alpha val="43921"/>
            </a:scheme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85"/>
          <p:cNvSpPr txBox="1"/>
          <p:nvPr/>
        </p:nvSpPr>
        <p:spPr>
          <a:xfrm>
            <a:off x="5762849" y="5914153"/>
            <a:ext cx="4140163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4 del AdR Las Heras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 soporte a las operaciones del AdR de Las Heras. Su posición es cercana a la posición actual del Dep. Las Heras.</a:t>
            </a:r>
            <a:endParaRPr/>
          </a:p>
        </p:txBody>
      </p:sp>
      <p:sp>
        <p:nvSpPr>
          <p:cNvPr id="1029" name="Google Shape;1029;p85"/>
          <p:cNvSpPr txBox="1"/>
          <p:nvPr/>
        </p:nvSpPr>
        <p:spPr>
          <a:xfrm>
            <a:off x="4664305" y="3711636"/>
            <a:ext cx="3539895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Los Perales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sudeste de Los Perales.</a:t>
            </a:r>
            <a:endParaRPr/>
          </a:p>
        </p:txBody>
      </p:sp>
      <p:sp>
        <p:nvSpPr>
          <p:cNvPr id="1030" name="Google Shape;1030;p85"/>
          <p:cNvSpPr txBox="1"/>
          <p:nvPr/>
        </p:nvSpPr>
        <p:spPr>
          <a:xfrm>
            <a:off x="9556376" y="5708969"/>
            <a:ext cx="2635625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 Truncado Central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 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atender operaciones de PicoTruncado, El Cordón y ElDestino. 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85"/>
          <p:cNvSpPr txBox="1"/>
          <p:nvPr/>
        </p:nvSpPr>
        <p:spPr>
          <a:xfrm>
            <a:off x="7661968" y="5179648"/>
            <a:ext cx="2946513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4 del AdR Barranca Baya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secundario para reforzar las operaciones hacia el este de BarrancaBaya.</a:t>
            </a:r>
            <a:endParaRPr/>
          </a:p>
        </p:txBody>
      </p:sp>
      <p:sp>
        <p:nvSpPr>
          <p:cNvPr id="1032" name="Google Shape;1032;p85"/>
          <p:cNvSpPr txBox="1"/>
          <p:nvPr/>
        </p:nvSpPr>
        <p:spPr>
          <a:xfrm>
            <a:off x="7220698" y="2250027"/>
            <a:ext cx="3404868" cy="70769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Escalante (Depósito Actual)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lavadero. Único depósito mediano en Chubut. </a:t>
            </a:r>
            <a:endParaRPr/>
          </a:p>
        </p:txBody>
      </p:sp>
      <p:sp>
        <p:nvSpPr>
          <p:cNvPr id="1033" name="Google Shape;1033;p85"/>
          <p:cNvSpPr txBox="1"/>
          <p:nvPr/>
        </p:nvSpPr>
        <p:spPr>
          <a:xfrm>
            <a:off x="8420473" y="4416821"/>
            <a:ext cx="3771528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SecoLeón (Nuevo CSeco)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lavadero para atender operaciones de SecoLeón, PicoTruncado, ElDestino y ElCordón.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Relocalización de Cañadón Seco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5"/>
          <p:cNvSpPr txBox="1"/>
          <p:nvPr/>
        </p:nvSpPr>
        <p:spPr>
          <a:xfrm>
            <a:off x="3951568" y="2985095"/>
            <a:ext cx="3058832" cy="91281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Depósito Los Perales (LP-2)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Central. Con material de inversión y lavadero. En el baricentro real de Los Perales.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85"/>
          <p:cNvSpPr txBox="1"/>
          <p:nvPr/>
        </p:nvSpPr>
        <p:spPr>
          <a:xfrm>
            <a:off x="5218181" y="3946459"/>
            <a:ext cx="3345263" cy="1323054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Guadal (existente)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pequeño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atender operaciones del AdR de Lomas del Cuy y El Guadal. Es aconsejable su desdoblamiento en las posiciones LC-2 y LC-3 (Clústers 2 y 3 de Lomas del Cuy)</a:t>
            </a:r>
            <a:endParaRPr/>
          </a:p>
        </p:txBody>
      </p:sp>
      <p:sp>
        <p:nvSpPr>
          <p:cNvPr id="1036" name="Google Shape;1036;p85"/>
          <p:cNvSpPr txBox="1"/>
          <p:nvPr/>
        </p:nvSpPr>
        <p:spPr>
          <a:xfrm>
            <a:off x="7276454" y="5243173"/>
            <a:ext cx="4416012" cy="11179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Clúster 3 del AdR Barranca Baya (Nuevo Las Heras)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Depósito mediano </a:t>
            </a:r>
            <a:r>
              <a:rPr lang="es-AR" sz="133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s-AR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lavadero para atender operaciones de Barranca Baya, Las Heras y Lomas del Cuy. En la estructura básica (500 p/año) podría instalarse como pequeño, ahorrando inversión.</a:t>
            </a:r>
            <a:endParaRPr b="1"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5"/>
          <p:cNvSpPr txBox="1"/>
          <p:nvPr/>
        </p:nvSpPr>
        <p:spPr>
          <a:xfrm>
            <a:off x="79842" y="175834"/>
            <a:ext cx="8483601" cy="295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Racionalización de Almacenes: Región SUR</a:t>
            </a:r>
            <a:endParaRPr b="1" i="0" sz="2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6"/>
          <p:cNvSpPr txBox="1"/>
          <p:nvPr/>
        </p:nvSpPr>
        <p:spPr>
          <a:xfrm>
            <a:off x="361957" y="962083"/>
            <a:ext cx="5723884" cy="583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Estratégica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medios de transporte conviene utilizar?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integran los diferentes medios de transporte? 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mejor diseño de la red logística?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actores harán uso de la red (externalidades)?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transporte de cada medio de para alcanzar el equilibrio?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la capacidad de producción de la planta?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 ser el tamaño de cada depósito?</a:t>
            </a:r>
            <a:endParaRPr b="0" i="0" sz="1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3148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3" name="Google Shape;1043;p86"/>
          <p:cNvPicPr preferRelativeResize="0"/>
          <p:nvPr/>
        </p:nvPicPr>
        <p:blipFill rotWithShape="1">
          <a:blip r:embed="rId3">
            <a:alphaModFix/>
          </a:blip>
          <a:srcRect b="53292" l="27723" r="32173" t="23750"/>
          <a:stretch/>
        </p:blipFill>
        <p:spPr>
          <a:xfrm>
            <a:off x="6085840" y="962083"/>
            <a:ext cx="5975925" cy="1923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Google Shape;1044;p86"/>
          <p:cNvGrpSpPr/>
          <p:nvPr/>
        </p:nvGrpSpPr>
        <p:grpSpPr>
          <a:xfrm>
            <a:off x="7010401" y="2407920"/>
            <a:ext cx="4329652" cy="4043680"/>
            <a:chOff x="5257800" y="1805940"/>
            <a:chExt cx="3247239" cy="3032760"/>
          </a:xfrm>
        </p:grpSpPr>
        <p:pic>
          <p:nvPicPr>
            <p:cNvPr id="1045" name="Google Shape;1045;p86"/>
            <p:cNvPicPr preferRelativeResize="0"/>
            <p:nvPr/>
          </p:nvPicPr>
          <p:blipFill rotWithShape="1">
            <a:blip r:embed="rId4">
              <a:alphaModFix/>
            </a:blip>
            <a:srcRect b="14222" l="28500" r="25749" t="22222"/>
            <a:stretch/>
          </p:blipFill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86"/>
            <p:cNvSpPr/>
            <p:nvPr/>
          </p:nvSpPr>
          <p:spPr>
            <a:xfrm>
              <a:off x="5257800" y="2301240"/>
              <a:ext cx="3247239" cy="2537460"/>
            </a:xfrm>
            <a:prstGeom prst="rect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7" name="Google Shape;1047;p86"/>
            <p:cNvCxnSpPr/>
            <p:nvPr/>
          </p:nvCxnSpPr>
          <p:spPr>
            <a:xfrm flipH="1">
              <a:off x="5257800" y="1805940"/>
              <a:ext cx="1577340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8" name="Google Shape;1048;p86"/>
            <p:cNvCxnSpPr/>
            <p:nvPr/>
          </p:nvCxnSpPr>
          <p:spPr>
            <a:xfrm>
              <a:off x="6835140" y="1805940"/>
              <a:ext cx="1669899" cy="49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49" name="Google Shape;1049;p86"/>
          <p:cNvSpPr txBox="1"/>
          <p:nvPr/>
        </p:nvSpPr>
        <p:spPr>
          <a:xfrm>
            <a:off x="7790133" y="3156981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el Depósito de Choele Choel</a:t>
            </a:r>
            <a:endParaRPr b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p86"/>
          <p:cNvCxnSpPr/>
          <p:nvPr/>
        </p:nvCxnSpPr>
        <p:spPr>
          <a:xfrm>
            <a:off x="7406641" y="3881120"/>
            <a:ext cx="388261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051" name="Google Shape;1051;p86"/>
          <p:cNvSpPr txBox="1"/>
          <p:nvPr/>
        </p:nvSpPr>
        <p:spPr>
          <a:xfrm>
            <a:off x="10019252" y="3624341"/>
            <a:ext cx="142240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Máxima</a:t>
            </a:r>
            <a:endParaRPr/>
          </a:p>
        </p:txBody>
      </p:sp>
      <p:cxnSp>
        <p:nvCxnSpPr>
          <p:cNvPr id="1052" name="Google Shape;1052;p86"/>
          <p:cNvCxnSpPr/>
          <p:nvPr/>
        </p:nvCxnSpPr>
        <p:spPr>
          <a:xfrm>
            <a:off x="7937500" y="5041900"/>
            <a:ext cx="288000" cy="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053" name="Google Shape;1053;p86"/>
          <p:cNvSpPr txBox="1"/>
          <p:nvPr/>
        </p:nvSpPr>
        <p:spPr>
          <a:xfrm>
            <a:off x="7861300" y="4564141"/>
            <a:ext cx="1574800" cy="42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 Esperando Carga: 12 hs</a:t>
            </a:r>
            <a:endParaRPr/>
          </a:p>
        </p:txBody>
      </p:sp>
      <p:cxnSp>
        <p:nvCxnSpPr>
          <p:cNvPr id="1054" name="Google Shape;1054;p86"/>
          <p:cNvCxnSpPr/>
          <p:nvPr/>
        </p:nvCxnSpPr>
        <p:spPr>
          <a:xfrm rot="10800000">
            <a:off x="7937500" y="5015547"/>
            <a:ext cx="0" cy="731436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5" name="Google Shape;1055;p86"/>
          <p:cNvCxnSpPr/>
          <p:nvPr/>
        </p:nvCxnSpPr>
        <p:spPr>
          <a:xfrm rot="10800000">
            <a:off x="8229600" y="5015547"/>
            <a:ext cx="0" cy="731436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6" name="Google Shape;1056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Potencial de la Herramienta de Simulación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87"/>
          <p:cNvPicPr preferRelativeResize="0"/>
          <p:nvPr/>
        </p:nvPicPr>
        <p:blipFill rotWithShape="1">
          <a:blip r:embed="rId3">
            <a:alphaModFix/>
          </a:blip>
          <a:srcRect b="53292" l="27723" r="32173" t="23750"/>
          <a:stretch/>
        </p:blipFill>
        <p:spPr>
          <a:xfrm>
            <a:off x="6085840" y="962083"/>
            <a:ext cx="5975925" cy="192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87"/>
          <p:cNvPicPr preferRelativeResize="0"/>
          <p:nvPr/>
        </p:nvPicPr>
        <p:blipFill rotWithShape="1">
          <a:blip r:embed="rId4">
            <a:alphaModFix/>
          </a:blip>
          <a:srcRect b="0" l="0" r="21399" t="0"/>
          <a:stretch/>
        </p:blipFill>
        <p:spPr>
          <a:xfrm>
            <a:off x="5549900" y="3303215"/>
            <a:ext cx="3048000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7"/>
          <p:cNvSpPr txBox="1"/>
          <p:nvPr/>
        </p:nvSpPr>
        <p:spPr>
          <a:xfrm>
            <a:off x="264972" y="962083"/>
            <a:ext cx="5567792" cy="57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Táctica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tamaño deben tener las formaciones?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la obstrucción/rotura de una vía los stocks? ¿Cómo los afecta un paro?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disponer de vagones propios o utilizar los provistos por el operador ferroviario?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transportar a granel o en contenedores?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¿Cuántos camiones deben disponerse para cada función (transporte primario y distribución a pozos)?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la frecuencia con la que atraviesan los camiones una determinada localidad?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87"/>
          <p:cNvSpPr txBox="1"/>
          <p:nvPr>
            <p:ph type="title"/>
          </p:nvPr>
        </p:nvSpPr>
        <p:spPr>
          <a:xfrm>
            <a:off x="839894" y="182994"/>
            <a:ext cx="9120716" cy="23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Potencial de la Herramienta de Simulación</a:t>
            </a:r>
            <a:endParaRPr sz="3959"/>
          </a:p>
        </p:txBody>
      </p:sp>
      <p:sp>
        <p:nvSpPr>
          <p:cNvPr id="1065" name="Google Shape;1065;p87"/>
          <p:cNvSpPr/>
          <p:nvPr/>
        </p:nvSpPr>
        <p:spPr>
          <a:xfrm>
            <a:off x="8790193" y="3019690"/>
            <a:ext cx="3230880" cy="3204527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6" name="Google Shape;1066;p87"/>
          <p:cNvCxnSpPr/>
          <p:nvPr/>
        </p:nvCxnSpPr>
        <p:spPr>
          <a:xfrm flipH="1">
            <a:off x="8790194" y="2359289"/>
            <a:ext cx="292100" cy="6604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7" name="Google Shape;1067;p87"/>
          <p:cNvCxnSpPr/>
          <p:nvPr/>
        </p:nvCxnSpPr>
        <p:spPr>
          <a:xfrm>
            <a:off x="9082294" y="2359289"/>
            <a:ext cx="2938780" cy="6604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p87"/>
          <p:cNvSpPr txBox="1"/>
          <p:nvPr/>
        </p:nvSpPr>
        <p:spPr>
          <a:xfrm>
            <a:off x="8807926" y="3039771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Choele Choel</a:t>
            </a:r>
            <a:endParaRPr b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7"/>
          <p:cNvSpPr/>
          <p:nvPr/>
        </p:nvSpPr>
        <p:spPr>
          <a:xfrm>
            <a:off x="5524501" y="3019690"/>
            <a:ext cx="3245372" cy="3204527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5514341" y="3054058"/>
            <a:ext cx="3162348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 de Stocks en Planta</a:t>
            </a:r>
            <a:endParaRPr/>
          </a:p>
        </p:txBody>
      </p:sp>
      <p:cxnSp>
        <p:nvCxnSpPr>
          <p:cNvPr id="1071" name="Google Shape;1071;p87"/>
          <p:cNvCxnSpPr/>
          <p:nvPr/>
        </p:nvCxnSpPr>
        <p:spPr>
          <a:xfrm flipH="1">
            <a:off x="5524500" y="1663700"/>
            <a:ext cx="1267120" cy="135598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2" name="Google Shape;1072;p87"/>
          <p:cNvCxnSpPr/>
          <p:nvPr/>
        </p:nvCxnSpPr>
        <p:spPr>
          <a:xfrm>
            <a:off x="6791619" y="1663700"/>
            <a:ext cx="1974155" cy="135598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73" name="Google Shape;1073;p87"/>
          <p:cNvPicPr preferRelativeResize="0"/>
          <p:nvPr/>
        </p:nvPicPr>
        <p:blipFill rotWithShape="1">
          <a:blip r:embed="rId5">
            <a:alphaModFix/>
          </a:blip>
          <a:srcRect b="0" l="0" r="18624" t="0"/>
          <a:stretch/>
        </p:blipFill>
        <p:spPr>
          <a:xfrm>
            <a:off x="8851576" y="3341317"/>
            <a:ext cx="3110664" cy="28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87"/>
          <p:cNvCxnSpPr/>
          <p:nvPr/>
        </p:nvCxnSpPr>
        <p:spPr>
          <a:xfrm>
            <a:off x="9202421" y="3728127"/>
            <a:ext cx="151638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075" name="Google Shape;1075;p87"/>
          <p:cNvSpPr txBox="1"/>
          <p:nvPr/>
        </p:nvSpPr>
        <p:spPr>
          <a:xfrm>
            <a:off x="10288793" y="3440868"/>
            <a:ext cx="142240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 Impacto</a:t>
            </a:r>
            <a:endParaRPr/>
          </a:p>
        </p:txBody>
      </p:sp>
      <p:sp>
        <p:nvSpPr>
          <p:cNvPr id="1076" name="Google Shape;1076;p87"/>
          <p:cNvSpPr txBox="1"/>
          <p:nvPr/>
        </p:nvSpPr>
        <p:spPr>
          <a:xfrm>
            <a:off x="10441193" y="5119315"/>
            <a:ext cx="1276680" cy="74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Período de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Restitución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Normalidad: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días</a:t>
            </a:r>
            <a:endParaRPr/>
          </a:p>
        </p:txBody>
      </p:sp>
      <p:sp>
        <p:nvSpPr>
          <p:cNvPr id="1077" name="Google Shape;1077;p87"/>
          <p:cNvSpPr txBox="1"/>
          <p:nvPr/>
        </p:nvSpPr>
        <p:spPr>
          <a:xfrm>
            <a:off x="7334835" y="4596791"/>
            <a:ext cx="955725" cy="42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Merma de Stock</a:t>
            </a:r>
            <a:endParaRPr/>
          </a:p>
        </p:txBody>
      </p:sp>
      <p:cxnSp>
        <p:nvCxnSpPr>
          <p:cNvPr id="1078" name="Google Shape;1078;p87"/>
          <p:cNvCxnSpPr/>
          <p:nvPr/>
        </p:nvCxnSpPr>
        <p:spPr>
          <a:xfrm>
            <a:off x="7269482" y="4245641"/>
            <a:ext cx="10503" cy="3511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79" name="Google Shape;1079;p87"/>
          <p:cNvCxnSpPr/>
          <p:nvPr/>
        </p:nvCxnSpPr>
        <p:spPr>
          <a:xfrm>
            <a:off x="10124098" y="4993270"/>
            <a:ext cx="10503" cy="3511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80" name="Google Shape;1080;p87"/>
          <p:cNvSpPr txBox="1"/>
          <p:nvPr/>
        </p:nvSpPr>
        <p:spPr>
          <a:xfrm>
            <a:off x="9646235" y="4206941"/>
            <a:ext cx="955725" cy="74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Rotura de Vía: Tramo ChCh – BDM (48 hs)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8"/>
          <p:cNvSpPr txBox="1"/>
          <p:nvPr/>
        </p:nvSpPr>
        <p:spPr>
          <a:xfrm>
            <a:off x="1" y="933139"/>
            <a:ext cx="5816599" cy="6048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Operativa</a:t>
            </a:r>
            <a:endParaRPr/>
          </a:p>
          <a:p>
            <a:pPr indent="-228594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s-AR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trenes tienen prioridad en el uso de un tramo de vía?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tiempo promedio y el tiempo máximo de espera de los trenes?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¿Conviene mantener los camiones operando las 24 hs (con recambio de tripulación) o disponer de paradas nocturnas? 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número y el tiempo de espera de los camiones en la cola de reabastecimiento?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consumo de combustible en los centros de reabastecimiento?</a:t>
            </a:r>
            <a:endParaRPr/>
          </a:p>
          <a:p>
            <a:pPr indent="-228594" lvl="1" marL="452302" marR="0" rtl="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</a:pPr>
            <a:r>
              <a:rPr b="0" i="0" lang="es-AR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afecta los stocks un cambio en el patrón de demanda de arenas?</a:t>
            </a:r>
            <a:endParaRPr/>
          </a:p>
          <a:p>
            <a:pPr indent="-110039" lvl="0" marL="22859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t/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88"/>
          <p:cNvSpPr txBox="1"/>
          <p:nvPr>
            <p:ph type="title"/>
          </p:nvPr>
        </p:nvSpPr>
        <p:spPr>
          <a:xfrm>
            <a:off x="1839534" y="273740"/>
            <a:ext cx="9725941" cy="23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Potencial de la Herramienta de Simulación</a:t>
            </a:r>
            <a:endParaRPr sz="3959"/>
          </a:p>
        </p:txBody>
      </p:sp>
      <p:graphicFrame>
        <p:nvGraphicFramePr>
          <p:cNvPr id="1087" name="Google Shape;1087;p88"/>
          <p:cNvGraphicFramePr/>
          <p:nvPr/>
        </p:nvGraphicFramePr>
        <p:xfrm>
          <a:off x="5816599" y="1589660"/>
          <a:ext cx="6211608" cy="4670288"/>
        </p:xfrm>
        <a:graphic>
          <a:graphicData uri="http://schemas.openxmlformats.org/drawingml/2006/chart">
            <c:chart r:id="rId3"/>
          </a:graphicData>
        </a:graphic>
      </p:graphicFrame>
      <p:cxnSp>
        <p:nvCxnSpPr>
          <p:cNvPr id="1088" name="Google Shape;1088;p88"/>
          <p:cNvCxnSpPr/>
          <p:nvPr/>
        </p:nvCxnSpPr>
        <p:spPr>
          <a:xfrm>
            <a:off x="8892884" y="1698257"/>
            <a:ext cx="0" cy="372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089" name="Google Shape;1089;p88"/>
          <p:cNvSpPr txBox="1"/>
          <p:nvPr/>
        </p:nvSpPr>
        <p:spPr>
          <a:xfrm>
            <a:off x="7835640" y="2980957"/>
            <a:ext cx="1019144" cy="7491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AR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en el Mix de Arenas para Fractura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Calibri"/>
              <a:buNone/>
            </a:pPr>
            <a:r>
              <a:rPr b="0" lang="es-AR">
                <a:solidFill>
                  <a:srgbClr val="F2F2F2"/>
                </a:solidFill>
              </a:rPr>
              <a:t>Nuestra Definición</a:t>
            </a:r>
            <a:br>
              <a:rPr b="0" lang="es-AR">
                <a:solidFill>
                  <a:srgbClr val="F2F2F2"/>
                </a:solidFill>
              </a:rPr>
            </a:br>
            <a:endParaRPr/>
          </a:p>
        </p:txBody>
      </p:sp>
      <p:pic>
        <p:nvPicPr>
          <p:cNvPr descr="master slides04.jp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6890"/>
            <a:ext cx="12192000" cy="576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255124" y="5800113"/>
            <a:ext cx="11104768" cy="79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Competing on Analytics: Updated, with a New Introduction: The New Science of Winning, T. Davenport y Jeanne Harris, Harvard Business Review Press,  2017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255124" y="5073829"/>
            <a:ext cx="54799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Soporte</a:t>
            </a:r>
            <a:r>
              <a:rPr lang="es-AR" sz="3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a la toma de decisiones</a:t>
            </a:r>
            <a:endParaRPr sz="3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5300" y="1223975"/>
            <a:ext cx="1471050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9"/>
          <p:cNvSpPr txBox="1"/>
          <p:nvPr>
            <p:ph type="title"/>
          </p:nvPr>
        </p:nvSpPr>
        <p:spPr>
          <a:xfrm>
            <a:off x="118116" y="355493"/>
            <a:ext cx="8483601" cy="295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Optimización del Diseño de Proppants (Blending)</a:t>
            </a:r>
            <a:endParaRPr sz="3959"/>
          </a:p>
        </p:txBody>
      </p:sp>
      <p:sp>
        <p:nvSpPr>
          <p:cNvPr id="1095" name="Google Shape;1095;p89"/>
          <p:cNvSpPr txBox="1"/>
          <p:nvPr/>
        </p:nvSpPr>
        <p:spPr>
          <a:xfrm>
            <a:off x="118115" y="1567260"/>
            <a:ext cx="2564125" cy="1575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Corte + Mezcla -&gt;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Multi-Proppant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6" name="Google Shape;109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4183" y="1149774"/>
            <a:ext cx="7554445" cy="57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183" y="6110178"/>
            <a:ext cx="1040311" cy="58517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0"/>
          <p:cNvSpPr txBox="1"/>
          <p:nvPr>
            <p:ph type="title"/>
          </p:nvPr>
        </p:nvSpPr>
        <p:spPr>
          <a:xfrm>
            <a:off x="331872" y="306152"/>
            <a:ext cx="6863753" cy="514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YPF en Ruta</a:t>
            </a:r>
            <a:endParaRPr/>
          </a:p>
        </p:txBody>
      </p:sp>
      <p:pic>
        <p:nvPicPr>
          <p:cNvPr id="1103" name="Google Shape;110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108" y="1658772"/>
            <a:ext cx="2071891" cy="133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4225" y="3205863"/>
            <a:ext cx="2048507" cy="136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0"/>
          <p:cNvSpPr txBox="1"/>
          <p:nvPr/>
        </p:nvSpPr>
        <p:spPr>
          <a:xfrm>
            <a:off x="187570" y="1196973"/>
            <a:ext cx="5140335" cy="5386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91" lvl="0" marL="34289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6"/>
              <a:buFont typeface="Arial"/>
              <a:buChar char="•"/>
            </a:pPr>
            <a:r>
              <a:rPr lang="es-AR" sz="2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endParaRPr/>
          </a:p>
          <a:p>
            <a:pPr indent="-342891" lvl="1" marL="1085838" marR="0" rtl="0" algn="l">
              <a:lnSpc>
                <a:spcPct val="8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3"/>
              <a:buFont typeface="Arial"/>
              <a:buChar char="–"/>
            </a:pPr>
            <a:r>
              <a:rPr b="0" i="0" lang="es-AR" sz="17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situaciones de clientes de YER que no sean consistentes con su comportamiento habitual. Dentro de los controles y análisis a realizar, se contemplaron casos de fraude interno a la flota de transporte en los que YER podría alertar en forma temprana a los clientes, y análisis de cruces de información en forma temprana y automatizada. </a:t>
            </a:r>
            <a:endParaRPr b="0" i="0" sz="177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91" lvl="0" marL="342891" marR="0" rtl="0" algn="l">
              <a:lnSpc>
                <a:spcPct val="8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6"/>
              <a:buFont typeface="Arial"/>
              <a:buChar char="•"/>
            </a:pPr>
            <a:r>
              <a:rPr lang="es-AR" sz="2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Datos:</a:t>
            </a:r>
            <a:endParaRPr/>
          </a:p>
          <a:p>
            <a:pPr indent="-342891" lvl="1" marL="1085838" marR="0" rtl="0" algn="l">
              <a:lnSpc>
                <a:spcPct val="80000"/>
              </a:lnSpc>
              <a:spcBef>
                <a:spcPts val="355"/>
              </a:spcBef>
              <a:spcAft>
                <a:spcPts val="0"/>
              </a:spcAft>
              <a:buClr>
                <a:schemeClr val="dk1"/>
              </a:buClr>
              <a:buSzPts val="1773"/>
              <a:buFont typeface="Arial"/>
              <a:buChar char="–"/>
            </a:pPr>
            <a:r>
              <a:rPr b="0" i="0" lang="es-AR" sz="177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procesaron datos provenientes del sistema y bases de datos de transacciones de venta y clientes.</a:t>
            </a:r>
            <a:endParaRPr/>
          </a:p>
          <a:p>
            <a:pPr indent="-342891" lvl="2" marL="1485884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Font typeface="Arial"/>
              <a:buChar char="•"/>
            </a:pPr>
            <a:r>
              <a:rPr b="0" i="0" lang="es-AR" sz="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Aproximadamente 10 000 clientes directos y unas 400 000 transacciones por mes.</a:t>
            </a:r>
            <a:endParaRPr/>
          </a:p>
          <a:p>
            <a:pPr indent="-342891" lvl="2" marL="1485884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Font typeface="Arial"/>
              <a:buChar char="•"/>
            </a:pPr>
            <a:r>
              <a:rPr b="0" i="0" lang="es-AR" sz="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utilizaron datos de enero de 2015 a diciembre de 2016.</a:t>
            </a:r>
            <a:endParaRPr/>
          </a:p>
          <a:p>
            <a:pPr indent="-270510" lvl="0" marL="342900" marR="0" rtl="0" algn="l">
              <a:lnSpc>
                <a:spcPct val="80000"/>
              </a:lnSpc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1140"/>
              <a:buFont typeface="Arial"/>
              <a:buNone/>
            </a:pPr>
            <a:r>
              <a:t/>
            </a:r>
            <a:endParaRPr sz="11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90"/>
          <p:cNvSpPr txBox="1"/>
          <p:nvPr/>
        </p:nvSpPr>
        <p:spPr>
          <a:xfrm>
            <a:off x="5430129" y="1196973"/>
            <a:ext cx="4444096" cy="5661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44" lvl="0" marL="28574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B78"/>
              </a:buClr>
              <a:buSzPts val="1866"/>
              <a:buFont typeface="Arial"/>
              <a:buChar char="•"/>
            </a:pPr>
            <a:r>
              <a:rPr lang="es-AR" sz="1866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Logros:</a:t>
            </a:r>
            <a:endParaRPr/>
          </a:p>
          <a:p>
            <a:pPr indent="-285743" lvl="1" marL="1028688" marR="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003B78"/>
              </a:buClr>
              <a:buSzPts val="1679"/>
              <a:buFont typeface="Arial"/>
              <a:buChar char="•"/>
            </a:pPr>
            <a:r>
              <a:rPr b="0" i="0" lang="es-AR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redefinió la forma de hacer el análisis, teniendo en cuenta los casos que ya se estudiaban y otros comportamientos anómalos más difíciles de detectar.</a:t>
            </a:r>
            <a:endParaRPr/>
          </a:p>
          <a:p>
            <a:pPr indent="-228603" lvl="3" marL="1600231" marR="0" rtl="0" algn="l">
              <a:lnSpc>
                <a:spcPct val="80000"/>
              </a:lnSpc>
              <a:spcBef>
                <a:spcPts val="299"/>
              </a:spcBef>
              <a:spcAft>
                <a:spcPts val="0"/>
              </a:spcAft>
              <a:buClr>
                <a:srgbClr val="003B78"/>
              </a:buClr>
              <a:buSzPts val="1493"/>
              <a:buFont typeface="Arial"/>
              <a:buChar char="•"/>
            </a:pPr>
            <a:r>
              <a:rPr b="0" i="0" lang="es-AR" sz="149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Tarjetas que registran transacciones luego de haber sido dadas de baja.</a:t>
            </a:r>
            <a:endParaRPr b="0" i="0" sz="1493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3" lvl="3" marL="1600231" marR="0" rtl="0" algn="l">
              <a:lnSpc>
                <a:spcPct val="80000"/>
              </a:lnSpc>
              <a:spcBef>
                <a:spcPts val="299"/>
              </a:spcBef>
              <a:spcAft>
                <a:spcPts val="0"/>
              </a:spcAft>
              <a:buClr>
                <a:srgbClr val="003B78"/>
              </a:buClr>
              <a:buSzPts val="1493"/>
              <a:buFont typeface="Arial"/>
              <a:buChar char="•"/>
            </a:pPr>
            <a:r>
              <a:rPr b="1" i="1" lang="es-AR" sz="149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Tarjetas con reiteradas transacciones en pocos minutos sin superar la capacidad del tanque declarada.</a:t>
            </a:r>
            <a:endParaRPr b="1" i="1" sz="1493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3" lvl="3" marL="1600231" marR="0" rtl="0" algn="l">
              <a:lnSpc>
                <a:spcPct val="80000"/>
              </a:lnSpc>
              <a:spcBef>
                <a:spcPts val="299"/>
              </a:spcBef>
              <a:spcAft>
                <a:spcPts val="0"/>
              </a:spcAft>
              <a:buClr>
                <a:srgbClr val="003B78"/>
              </a:buClr>
              <a:buSzPts val="1493"/>
              <a:buFont typeface="Arial"/>
              <a:buChar char="•"/>
            </a:pPr>
            <a:r>
              <a:rPr b="0" i="0" lang="es-AR" sz="149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Tarjetas con alta variabilidad en el consumo de productos.</a:t>
            </a:r>
            <a:endParaRPr b="0" i="0" sz="1493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33798" lvl="2" marL="1428720" marR="0" rtl="0" algn="l">
              <a:lnSpc>
                <a:spcPct val="80000"/>
              </a:lnSpc>
              <a:spcBef>
                <a:spcPts val="299"/>
              </a:spcBef>
              <a:spcAft>
                <a:spcPts val="0"/>
              </a:spcAft>
              <a:buClr>
                <a:srgbClr val="003B78"/>
              </a:buClr>
              <a:buSzPts val="1493"/>
              <a:buFont typeface="Arial"/>
              <a:buNone/>
            </a:pPr>
            <a:r>
              <a:t/>
            </a:r>
            <a:endParaRPr b="0" i="0" sz="1493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43" lvl="1" marL="1028688" marR="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003B78"/>
              </a:buClr>
              <a:buSzPts val="1679"/>
              <a:buFont typeface="Arial"/>
              <a:buChar char="•"/>
            </a:pPr>
            <a:r>
              <a:rPr b="0" i="0" lang="es-AR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considera un número mayor de atributos que permite una detección más precisa.</a:t>
            </a:r>
            <a:endParaRPr/>
          </a:p>
          <a:p>
            <a:pPr indent="-285743" lvl="1" marL="1028688" marR="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003B78"/>
              </a:buClr>
              <a:buSzPts val="1679"/>
              <a:buFont typeface="Arial"/>
              <a:buChar char="•"/>
            </a:pPr>
            <a:r>
              <a:rPr b="0" i="0" lang="es-AR" sz="1679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Posibilidad de mantener una historia del análisis.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73"/>
              </a:spcBef>
              <a:spcAft>
                <a:spcPts val="0"/>
              </a:spcAft>
              <a:buClr>
                <a:srgbClr val="003B78"/>
              </a:buClr>
              <a:buSzPts val="1866"/>
              <a:buFont typeface="Arial"/>
              <a:buNone/>
            </a:pPr>
            <a:r>
              <a:t/>
            </a:r>
            <a:endParaRPr sz="1866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rgbClr val="003B78"/>
              </a:buClr>
              <a:buSzPts val="1680"/>
              <a:buFont typeface="Arial"/>
              <a:buNone/>
            </a:pPr>
            <a:r>
              <a:t/>
            </a:r>
            <a:endParaRPr sz="1679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1"/>
          <p:cNvSpPr txBox="1"/>
          <p:nvPr/>
        </p:nvSpPr>
        <p:spPr>
          <a:xfrm>
            <a:off x="1" y="1196975"/>
            <a:ext cx="5140335" cy="5386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91" lvl="0" marL="34289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6"/>
              <a:buFont typeface="Arial"/>
              <a:buChar char="•"/>
            </a:pPr>
            <a:r>
              <a:rPr lang="es-AR" sz="298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endParaRPr/>
          </a:p>
          <a:p>
            <a:pPr indent="-342890" lvl="1" marL="1085838" marR="0" rtl="0" algn="l">
              <a:lnSpc>
                <a:spcPct val="8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3"/>
              <a:buFont typeface="Arial"/>
              <a:buChar char="–"/>
            </a:pPr>
            <a:r>
              <a:rPr b="0" i="0" lang="es-AR" sz="2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 variaciones significativas e irregulares relacionadas con pérdidas, fugas, robos, adulteraciones, errores reiterados de medición u otras situaciones que pueden provocar pérdidas monetarias. </a:t>
            </a:r>
            <a:endParaRPr/>
          </a:p>
          <a:p>
            <a:pPr indent="-342891" lvl="0" marL="342891" marR="0" rtl="0" algn="l">
              <a:lnSpc>
                <a:spcPct val="80000"/>
              </a:lnSpc>
              <a:spcBef>
                <a:spcPts val="597"/>
              </a:spcBef>
              <a:spcAft>
                <a:spcPts val="0"/>
              </a:spcAft>
              <a:buClr>
                <a:schemeClr val="dk1"/>
              </a:buClr>
              <a:buSzPts val="2986"/>
              <a:buFont typeface="Arial"/>
              <a:buChar char="•"/>
            </a:pPr>
            <a:r>
              <a:rPr lang="es-AR" sz="298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Datos:</a:t>
            </a:r>
            <a:endParaRPr/>
          </a:p>
          <a:p>
            <a:pPr indent="-342890" lvl="1" marL="1085838" marR="0" rtl="0" algn="l">
              <a:lnSpc>
                <a:spcPct val="8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13"/>
              <a:buFont typeface="Arial"/>
              <a:buChar char="–"/>
            </a:pPr>
            <a:r>
              <a:rPr b="0" i="0" lang="es-AR" sz="26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procesaron datos provenientes de Reportes diarios de venta de las 1300 EESS en un período de 2 años</a:t>
            </a:r>
            <a:r>
              <a:rPr b="0" i="0" lang="es-A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36220" lvl="0" marL="342900" marR="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t/>
            </a:r>
            <a:endParaRPr sz="16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91"/>
          <p:cNvSpPr txBox="1"/>
          <p:nvPr/>
        </p:nvSpPr>
        <p:spPr>
          <a:xfrm>
            <a:off x="4644874" y="1048077"/>
            <a:ext cx="4418473" cy="5199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44" lvl="0" marL="285744" marR="0" rtl="0" algn="l">
              <a:spcBef>
                <a:spcPts val="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Char char="•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Logros:</a:t>
            </a:r>
            <a:endParaRPr/>
          </a:p>
          <a:p>
            <a:pPr indent="-285744" lvl="1" marL="1028688" marR="0" rtl="0" algn="l">
              <a:spcBef>
                <a:spcPts val="48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Char char="•"/>
            </a:pPr>
            <a:r>
              <a:rPr b="0" i="0" lang="es-A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 de tareas manuales: Inventario y clasificación de estaciones mediante reglas simples. </a:t>
            </a:r>
            <a:endParaRPr/>
          </a:p>
          <a:p>
            <a:pPr indent="-285744" lvl="1" marL="1028688" marR="0" rtl="0" algn="l">
              <a:spcBef>
                <a:spcPts val="48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Char char="•"/>
            </a:pPr>
            <a:r>
              <a:rPr b="0" i="0" lang="es-A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detallado del comportamiento durante el mes: diferencias extremas y tendencia general</a:t>
            </a:r>
            <a:endParaRPr/>
          </a:p>
          <a:p>
            <a:pPr indent="-285744" lvl="1" marL="1028688" marR="0" rtl="0" algn="l">
              <a:spcBef>
                <a:spcPts val="48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Char char="•"/>
            </a:pPr>
            <a:r>
              <a:rPr b="0" i="0" lang="es-A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diagnóstico de la EESS en formato Excel.</a:t>
            </a:r>
            <a:endParaRPr/>
          </a:p>
          <a:p>
            <a:pPr indent="-190490" lvl="0" marL="342891" marR="0" rtl="0" algn="l">
              <a:spcBef>
                <a:spcPts val="48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3B78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3" name="Google Shape;111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3347" y="1196975"/>
            <a:ext cx="2933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3347" y="2973642"/>
            <a:ext cx="2933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3347" y="4884420"/>
            <a:ext cx="2933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1"/>
          <p:cNvSpPr txBox="1"/>
          <p:nvPr>
            <p:ph type="title"/>
          </p:nvPr>
        </p:nvSpPr>
        <p:spPr>
          <a:xfrm>
            <a:off x="316676" y="205840"/>
            <a:ext cx="4132613" cy="478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Control de Stock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" y="-154983"/>
            <a:ext cx="121870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2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779" y="1251226"/>
            <a:ext cx="4388724" cy="2468657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Funcionamiento</a:t>
            </a:r>
            <a:endParaRPr/>
          </a:p>
        </p:txBody>
      </p:sp>
      <p:sp>
        <p:nvSpPr>
          <p:cNvPr descr="Resultado de imagen para niño" id="1128" name="Google Shape;1128;p93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29" name="Google Shape;1129;p93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30" name="Google Shape;1130;p93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31" name="Google Shape;1131;p93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32" name="Google Shape;1132;p93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93"/>
          <p:cNvSpPr/>
          <p:nvPr/>
        </p:nvSpPr>
        <p:spPr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93"/>
          <p:cNvSpPr txBox="1"/>
          <p:nvPr/>
        </p:nvSpPr>
        <p:spPr>
          <a:xfrm>
            <a:off x="0" y="1053405"/>
            <a:ext cx="1059790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y diagnóstico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Comparo la situación actual con la esperada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Comparo la situación actual con cada una de las posibles fallas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A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Asigno como diagnóstico la falla de la biblioteca que más se parece a la actual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5" name="Google Shape;1135;p93"/>
          <p:cNvGraphicFramePr/>
          <p:nvPr/>
        </p:nvGraphicFramePr>
        <p:xfrm>
          <a:off x="5937250" y="2778642"/>
          <a:ext cx="5858933" cy="378883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136" name="Google Shape;1136;p93"/>
          <p:cNvSpPr/>
          <p:nvPr/>
        </p:nvSpPr>
        <p:spPr>
          <a:xfrm rot="3357800">
            <a:off x="8349765" y="3254684"/>
            <a:ext cx="1046971" cy="2880843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93"/>
          <p:cNvSpPr/>
          <p:nvPr/>
        </p:nvSpPr>
        <p:spPr>
          <a:xfrm flipH="1" rot="10800000">
            <a:off x="7287360" y="3455065"/>
            <a:ext cx="120501" cy="150987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8" name="Google Shape;1138;p93"/>
          <p:cNvCxnSpPr/>
          <p:nvPr/>
        </p:nvCxnSpPr>
        <p:spPr>
          <a:xfrm flipH="1">
            <a:off x="7215965" y="3530559"/>
            <a:ext cx="128104" cy="8075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39" name="Google Shape;1139;p93"/>
          <p:cNvCxnSpPr>
            <a:stCxn id="1137" idx="7"/>
          </p:cNvCxnSpPr>
          <p:nvPr/>
        </p:nvCxnSpPr>
        <p:spPr>
          <a:xfrm>
            <a:off x="7390214" y="3583940"/>
            <a:ext cx="151800" cy="350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Herramientas disponibles</a:t>
            </a:r>
            <a:endParaRPr/>
          </a:p>
        </p:txBody>
      </p:sp>
      <p:sp>
        <p:nvSpPr>
          <p:cNvPr descr="Resultado de imagen para niño" id="1145" name="Google Shape;1145;p94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46" name="Google Shape;1146;p94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47" name="Google Shape;1147;p94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48" name="Google Shape;1148;p94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49" name="Google Shape;1149;p94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94"/>
          <p:cNvSpPr txBox="1"/>
          <p:nvPr/>
        </p:nvSpPr>
        <p:spPr>
          <a:xfrm>
            <a:off x="664978" y="2121781"/>
            <a:ext cx="3539460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HYSYS</a:t>
            </a:r>
            <a:endParaRPr/>
          </a:p>
        </p:txBody>
      </p:sp>
      <p:sp>
        <p:nvSpPr>
          <p:cNvPr id="1151" name="Google Shape;1151;p94"/>
          <p:cNvSpPr/>
          <p:nvPr/>
        </p:nvSpPr>
        <p:spPr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p94">
            <a:hlinkClick action="ppaction://hlinksldjump" r:id="rId3"/>
          </p:cNvPr>
          <p:cNvSpPr txBox="1"/>
          <p:nvPr/>
        </p:nvSpPr>
        <p:spPr>
          <a:xfrm>
            <a:off x="6573683" y="3562120"/>
            <a:ext cx="5015211" cy="2554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puede simular fallas nunca antes encontradas.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 muy bien los datos históricos y es muy sensible para detectar una falla.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mantenimiento es fácil.</a:t>
            </a:r>
            <a:endParaRPr/>
          </a:p>
        </p:txBody>
      </p:sp>
      <p:sp>
        <p:nvSpPr>
          <p:cNvPr id="1153" name="Google Shape;1153;p94"/>
          <p:cNvSpPr txBox="1"/>
          <p:nvPr/>
        </p:nvSpPr>
        <p:spPr>
          <a:xfrm>
            <a:off x="7105824" y="2121781"/>
            <a:ext cx="3940776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4" name="Google Shape;1154;p94"/>
          <p:cNvCxnSpPr>
            <a:stCxn id="1153" idx="2"/>
            <a:endCxn id="1152" idx="0"/>
          </p:cNvCxnSpPr>
          <p:nvPr/>
        </p:nvCxnSpPr>
        <p:spPr>
          <a:xfrm>
            <a:off x="9076212" y="2624547"/>
            <a:ext cx="5100" cy="937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55" name="Google Shape;1155;p94">
            <a:hlinkClick action="ppaction://hlinksldjump" r:id="rId4"/>
          </p:cNvPr>
          <p:cNvSpPr txBox="1"/>
          <p:nvPr/>
        </p:nvSpPr>
        <p:spPr>
          <a:xfrm>
            <a:off x="91854" y="3511322"/>
            <a:ext cx="4685709" cy="2554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preparar una biblioteca previa de fallas con las que comparar la situación actual.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ajuste es malo.</a:t>
            </a:r>
            <a:endParaRPr/>
          </a:p>
          <a:p>
            <a:pPr indent="-457189" lvl="0" marL="4571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Char char="•"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mantenimiento es difícil.</a:t>
            </a:r>
            <a:endParaRPr/>
          </a:p>
        </p:txBody>
      </p:sp>
      <p:sp>
        <p:nvSpPr>
          <p:cNvPr id="1156" name="Google Shape;1156;p94"/>
          <p:cNvSpPr txBox="1"/>
          <p:nvPr/>
        </p:nvSpPr>
        <p:spPr>
          <a:xfrm>
            <a:off x="2628986" y="1189078"/>
            <a:ext cx="6021252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  y desventajas  de cada una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7" name="Google Shape;1157;p94"/>
          <p:cNvCxnSpPr>
            <a:stCxn id="1150" idx="2"/>
            <a:endCxn id="1155" idx="0"/>
          </p:cNvCxnSpPr>
          <p:nvPr/>
        </p:nvCxnSpPr>
        <p:spPr>
          <a:xfrm>
            <a:off x="2434708" y="2624547"/>
            <a:ext cx="0" cy="886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Modelo híbrido</a:t>
            </a:r>
            <a:endParaRPr/>
          </a:p>
        </p:txBody>
      </p:sp>
      <p:sp>
        <p:nvSpPr>
          <p:cNvPr descr="Resultado de imagen para niño" id="1163" name="Google Shape;1163;p95"/>
          <p:cNvSpPr/>
          <p:nvPr/>
        </p:nvSpPr>
        <p:spPr>
          <a:xfrm>
            <a:off x="0" y="-192617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64" name="Google Shape;1164;p95"/>
          <p:cNvSpPr/>
          <p:nvPr/>
        </p:nvSpPr>
        <p:spPr>
          <a:xfrm>
            <a:off x="203200" y="105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65" name="Google Shape;1165;p95"/>
          <p:cNvSpPr/>
          <p:nvPr/>
        </p:nvSpPr>
        <p:spPr>
          <a:xfrm>
            <a:off x="406400" y="2137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66" name="Google Shape;1166;p95"/>
          <p:cNvSpPr/>
          <p:nvPr/>
        </p:nvSpPr>
        <p:spPr>
          <a:xfrm>
            <a:off x="609600" y="4169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sultado de imagen para niño" id="1167" name="Google Shape;1167;p95"/>
          <p:cNvSpPr/>
          <p:nvPr/>
        </p:nvSpPr>
        <p:spPr>
          <a:xfrm>
            <a:off x="812800" y="620184"/>
            <a:ext cx="4064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95"/>
          <p:cNvSpPr txBox="1"/>
          <p:nvPr/>
        </p:nvSpPr>
        <p:spPr>
          <a:xfrm>
            <a:off x="4497383" y="2059809"/>
            <a:ext cx="2686788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HYSYS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falla</a:t>
            </a:r>
            <a:endParaRPr/>
          </a:p>
        </p:txBody>
      </p:sp>
      <p:sp>
        <p:nvSpPr>
          <p:cNvPr id="1169" name="Google Shape;1169;p95"/>
          <p:cNvSpPr/>
          <p:nvPr/>
        </p:nvSpPr>
        <p:spPr>
          <a:xfrm>
            <a:off x="8830734" y="6517218"/>
            <a:ext cx="3033183" cy="96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0" name="Google Shape;1170;p95"/>
          <p:cNvSpPr/>
          <p:nvPr/>
        </p:nvSpPr>
        <p:spPr>
          <a:xfrm>
            <a:off x="4497382" y="5691319"/>
            <a:ext cx="2835351" cy="45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1" name="Google Shape;1171;p95"/>
          <p:cNvSpPr txBox="1"/>
          <p:nvPr/>
        </p:nvSpPr>
        <p:spPr>
          <a:xfrm>
            <a:off x="8485141" y="2519239"/>
            <a:ext cx="2544367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normal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2" name="Google Shape;1172;p95"/>
          <p:cNvCxnSpPr>
            <a:stCxn id="1173" idx="3"/>
            <a:endCxn id="1174" idx="1"/>
          </p:cNvCxnSpPr>
          <p:nvPr/>
        </p:nvCxnSpPr>
        <p:spPr>
          <a:xfrm>
            <a:off x="3760530" y="2810306"/>
            <a:ext cx="736800" cy="493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73" name="Google Shape;1173;p95">
            <a:hlinkClick action="ppaction://hlinksldjump" r:id="rId3"/>
          </p:cNvPr>
          <p:cNvSpPr txBox="1"/>
          <p:nvPr/>
        </p:nvSpPr>
        <p:spPr>
          <a:xfrm>
            <a:off x="1" y="2353706"/>
            <a:ext cx="3760529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históricos del funcionamiento normal</a:t>
            </a:r>
            <a:endParaRPr/>
          </a:p>
        </p:txBody>
      </p:sp>
      <p:sp>
        <p:nvSpPr>
          <p:cNvPr id="1175" name="Google Shape;1175;p95"/>
          <p:cNvSpPr txBox="1"/>
          <p:nvPr/>
        </p:nvSpPr>
        <p:spPr>
          <a:xfrm>
            <a:off x="2628986" y="1189077"/>
            <a:ext cx="6021252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Entrenamiento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6" name="Google Shape;1176;p95"/>
          <p:cNvCxnSpPr>
            <a:stCxn id="1168" idx="3"/>
            <a:endCxn id="1171" idx="1"/>
          </p:cNvCxnSpPr>
          <p:nvPr/>
        </p:nvCxnSpPr>
        <p:spPr>
          <a:xfrm>
            <a:off x="7184171" y="2516408"/>
            <a:ext cx="1301100" cy="459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74" name="Google Shape;1174;p95"/>
          <p:cNvSpPr txBox="1"/>
          <p:nvPr/>
        </p:nvSpPr>
        <p:spPr>
          <a:xfrm>
            <a:off x="4497383" y="3052719"/>
            <a:ext cx="2835349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7" name="Google Shape;1177;p95"/>
          <p:cNvCxnSpPr>
            <a:stCxn id="1174" idx="3"/>
            <a:endCxn id="1171" idx="1"/>
          </p:cNvCxnSpPr>
          <p:nvPr/>
        </p:nvCxnSpPr>
        <p:spPr>
          <a:xfrm flipH="1" rot="10800000">
            <a:off x="7332732" y="2975902"/>
            <a:ext cx="1152300" cy="328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78" name="Google Shape;1178;p95"/>
          <p:cNvCxnSpPr>
            <a:stCxn id="1173" idx="3"/>
            <a:endCxn id="1168" idx="1"/>
          </p:cNvCxnSpPr>
          <p:nvPr/>
        </p:nvCxnSpPr>
        <p:spPr>
          <a:xfrm flipH="1" rot="10800000">
            <a:off x="3760530" y="2516306"/>
            <a:ext cx="736800" cy="294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79" name="Google Shape;1179;p95"/>
          <p:cNvSpPr txBox="1"/>
          <p:nvPr/>
        </p:nvSpPr>
        <p:spPr>
          <a:xfrm>
            <a:off x="4497383" y="4631072"/>
            <a:ext cx="2686788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Simulación HYSYS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falla n</a:t>
            </a:r>
            <a:endParaRPr/>
          </a:p>
        </p:txBody>
      </p:sp>
      <p:sp>
        <p:nvSpPr>
          <p:cNvPr id="1180" name="Google Shape;1180;p95"/>
          <p:cNvSpPr txBox="1"/>
          <p:nvPr/>
        </p:nvSpPr>
        <p:spPr>
          <a:xfrm>
            <a:off x="8485141" y="5090502"/>
            <a:ext cx="2544367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falla n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1" name="Google Shape;1181;p95"/>
          <p:cNvCxnSpPr>
            <a:stCxn id="1182" idx="3"/>
            <a:endCxn id="1183" idx="1"/>
          </p:cNvCxnSpPr>
          <p:nvPr/>
        </p:nvCxnSpPr>
        <p:spPr>
          <a:xfrm>
            <a:off x="3760530" y="5381567"/>
            <a:ext cx="736800" cy="493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2" name="Google Shape;1182;p95">
            <a:hlinkClick action="ppaction://hlinksldjump" r:id="rId4"/>
          </p:cNvPr>
          <p:cNvSpPr txBox="1"/>
          <p:nvPr/>
        </p:nvSpPr>
        <p:spPr>
          <a:xfrm>
            <a:off x="1" y="4924968"/>
            <a:ext cx="3760529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históricos del funcionamiento normal</a:t>
            </a:r>
            <a:endParaRPr/>
          </a:p>
        </p:txBody>
      </p:sp>
      <p:cxnSp>
        <p:nvCxnSpPr>
          <p:cNvPr id="1184" name="Google Shape;1184;p95"/>
          <p:cNvCxnSpPr>
            <a:stCxn id="1179" idx="3"/>
            <a:endCxn id="1180" idx="1"/>
          </p:cNvCxnSpPr>
          <p:nvPr/>
        </p:nvCxnSpPr>
        <p:spPr>
          <a:xfrm>
            <a:off x="7184171" y="5087671"/>
            <a:ext cx="1301100" cy="254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3" name="Google Shape;1183;p95"/>
          <p:cNvSpPr txBox="1"/>
          <p:nvPr/>
        </p:nvSpPr>
        <p:spPr>
          <a:xfrm>
            <a:off x="4497383" y="5623982"/>
            <a:ext cx="2835349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5" name="Google Shape;1185;p95"/>
          <p:cNvCxnSpPr>
            <a:stCxn id="1183" idx="3"/>
            <a:endCxn id="1180" idx="1"/>
          </p:cNvCxnSpPr>
          <p:nvPr/>
        </p:nvCxnSpPr>
        <p:spPr>
          <a:xfrm flipH="1" rot="10800000">
            <a:off x="7332732" y="5341965"/>
            <a:ext cx="1152300" cy="533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86" name="Google Shape;1186;p95"/>
          <p:cNvCxnSpPr>
            <a:stCxn id="1182" idx="3"/>
            <a:endCxn id="1179" idx="1"/>
          </p:cNvCxnSpPr>
          <p:nvPr/>
        </p:nvCxnSpPr>
        <p:spPr>
          <a:xfrm flipH="1" rot="10800000">
            <a:off x="3760530" y="5087567"/>
            <a:ext cx="736800" cy="294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345" y="1020725"/>
            <a:ext cx="8894705" cy="58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Detección de aprisionamiento</a:t>
            </a:r>
            <a:endParaRPr/>
          </a:p>
        </p:txBody>
      </p:sp>
      <p:pic>
        <p:nvPicPr>
          <p:cNvPr id="1193" name="Google Shape;119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271" y="1559442"/>
            <a:ext cx="7646823" cy="316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280" y="5837276"/>
            <a:ext cx="1393219" cy="78368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7"/>
          <p:cNvSpPr txBox="1"/>
          <p:nvPr>
            <p:ph type="title"/>
          </p:nvPr>
        </p:nvSpPr>
        <p:spPr>
          <a:xfrm>
            <a:off x="431800" y="207963"/>
            <a:ext cx="9745133" cy="579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Detección automática de surgencias </a:t>
            </a:r>
            <a:endParaRPr/>
          </a:p>
        </p:txBody>
      </p:sp>
      <p:sp>
        <p:nvSpPr>
          <p:cNvPr id="1200" name="Google Shape;1200;p97"/>
          <p:cNvSpPr txBox="1"/>
          <p:nvPr>
            <p:ph idx="4294967295" type="sldNum"/>
          </p:nvPr>
        </p:nvSpPr>
        <p:spPr>
          <a:xfrm>
            <a:off x="11751733" y="6557434"/>
            <a:ext cx="440267" cy="182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97"/>
          <p:cNvSpPr txBox="1"/>
          <p:nvPr/>
        </p:nvSpPr>
        <p:spPr>
          <a:xfrm>
            <a:off x="-492259" y="1428727"/>
            <a:ext cx="12024389" cy="714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 propuesta</a:t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97"/>
          <p:cNvSpPr txBox="1"/>
          <p:nvPr/>
        </p:nvSpPr>
        <p:spPr>
          <a:xfrm>
            <a:off x="2735627" y="3227851"/>
            <a:ext cx="5568619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YPF: Criterios de detección</a:t>
            </a:r>
            <a:endParaRPr/>
          </a:p>
        </p:txBody>
      </p:sp>
      <p:grpSp>
        <p:nvGrpSpPr>
          <p:cNvPr id="1203" name="Google Shape;1203;p97"/>
          <p:cNvGrpSpPr/>
          <p:nvPr/>
        </p:nvGrpSpPr>
        <p:grpSpPr>
          <a:xfrm>
            <a:off x="1007435" y="3730617"/>
            <a:ext cx="9025003" cy="2090620"/>
            <a:chOff x="755576" y="2797962"/>
            <a:chExt cx="6768752" cy="1567965"/>
          </a:xfrm>
        </p:grpSpPr>
        <p:sp>
          <p:nvSpPr>
            <p:cNvPr id="1204" name="Google Shape;1204;p97"/>
            <p:cNvSpPr/>
            <p:nvPr/>
          </p:nvSpPr>
          <p:spPr>
            <a:xfrm>
              <a:off x="755576" y="3681028"/>
              <a:ext cx="6768752" cy="684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6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Y-TEC: Software de detección automática de surgencias a  partir de mediciones en superficie</a:t>
              </a:r>
              <a:endParaRPr/>
            </a:p>
          </p:txBody>
        </p:sp>
        <p:cxnSp>
          <p:nvCxnSpPr>
            <p:cNvPr id="1205" name="Google Shape;1205;p97"/>
            <p:cNvCxnSpPr>
              <a:stCxn id="1202" idx="2"/>
              <a:endCxn id="1204" idx="0"/>
            </p:cNvCxnSpPr>
            <p:nvPr/>
          </p:nvCxnSpPr>
          <p:spPr>
            <a:xfrm>
              <a:off x="4139952" y="2797962"/>
              <a:ext cx="0" cy="8832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8"/>
          <p:cNvSpPr txBox="1"/>
          <p:nvPr>
            <p:ph type="title"/>
          </p:nvPr>
        </p:nvSpPr>
        <p:spPr>
          <a:xfrm>
            <a:off x="431800" y="207963"/>
            <a:ext cx="9745133" cy="579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s-AR" sz="3959"/>
              <a:t>Interfaz de usuario </a:t>
            </a:r>
            <a:endParaRPr/>
          </a:p>
        </p:txBody>
      </p:sp>
      <p:pic>
        <p:nvPicPr>
          <p:cNvPr id="1211" name="Google Shape;121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207" y="1187429"/>
            <a:ext cx="7495727" cy="567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2020-01-19T18:53:53Z</dcterms:created>
  <dc:creator>HOROWITZ, GABRIEL IGNACIO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8ef38c-4357-49c8-b2ae-c9cdaf411188_Enabled">
    <vt:lpwstr>True</vt:lpwstr>
  </property>
  <property fmtid="{D5CDD505-2E9C-101B-9397-08002B2CF9AE}" pid="3" name="MSIP_Label_228ef38c-4357-49c8-b2ae-c9cdaf411188_SiteId">
    <vt:lpwstr>038018c3-616c-4b46-ad9b-aa9007f701b5</vt:lpwstr>
  </property>
  <property fmtid="{D5CDD505-2E9C-101B-9397-08002B2CF9AE}" pid="4" name="MSIP_Label_228ef38c-4357-49c8-b2ae-c9cdaf411188_Owner">
    <vt:lpwstr>y149681@grupo.ypf.com</vt:lpwstr>
  </property>
  <property fmtid="{D5CDD505-2E9C-101B-9397-08002B2CF9AE}" pid="5" name="MSIP_Label_228ef38c-4357-49c8-b2ae-c9cdaf411188_SetDate">
    <vt:lpwstr>2020-01-19T18:54:36.5981643Z</vt:lpwstr>
  </property>
  <property fmtid="{D5CDD505-2E9C-101B-9397-08002B2CF9AE}" pid="6" name="MSIP_Label_228ef38c-4357-49c8-b2ae-c9cdaf411188_Name">
    <vt:lpwstr>Personal</vt:lpwstr>
  </property>
  <property fmtid="{D5CDD505-2E9C-101B-9397-08002B2CF9AE}" pid="7" name="MSIP_Label_228ef38c-4357-49c8-b2ae-c9cdaf411188_Application">
    <vt:lpwstr>Microsoft Azure Information Protection</vt:lpwstr>
  </property>
  <property fmtid="{D5CDD505-2E9C-101B-9397-08002B2CF9AE}" pid="8" name="MSIP_Label_228ef38c-4357-49c8-b2ae-c9cdaf411188_ActionId">
    <vt:lpwstr>23f6c51b-0982-4823-83b2-07c11adaf10a</vt:lpwstr>
  </property>
  <property fmtid="{D5CDD505-2E9C-101B-9397-08002B2CF9AE}" pid="9" name="MSIP_Label_228ef38c-4357-49c8-b2ae-c9cdaf411188_Extended_MSFT_Method">
    <vt:lpwstr>Manual</vt:lpwstr>
  </property>
  <property fmtid="{D5CDD505-2E9C-101B-9397-08002B2CF9AE}" pid="10" name="Sensitivity">
    <vt:lpwstr>Personal</vt:lpwstr>
  </property>
</Properties>
</file>